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7.jpg" ContentType="image/jpg"/>
  <Override PartName="/ppt/media/image8.jpg" ContentType="image/jpg"/>
  <Override PartName="/ppt/comments/modernComment_856_B8F7F09.xml" ContentType="application/vnd.ms-powerpoint.comments+xml"/>
  <Override PartName="/ppt/media/image11.jpg" ContentType="image/jpg"/>
  <Override PartName="/ppt/media/image19.jpg" ContentType="image/jpg"/>
  <Override PartName="/ppt/notesSlides/notesSlide1.xml" ContentType="application/vnd.openxmlformats-officedocument.presentationml.notesSlide+xml"/>
  <Override PartName="/ppt/comments/modernComment_605_366B3D5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5.jpg" ContentType="image/jpg"/>
  <Override PartName="/ppt/media/image26.jpg" ContentType="image/jpg"/>
  <Override PartName="/ppt/media/image27.jpg" ContentType="image/jpg"/>
  <Override PartName="/ppt/media/image28.jpg" ContentType="image/jpg"/>
  <Override PartName="/ppt/media/image30.jpg" ContentType="image/jpg"/>
  <Override PartName="/ppt/notesSlides/notesSlide4.xml" ContentType="application/vnd.openxmlformats-officedocument.presentationml.notesSlide+xml"/>
  <Override PartName="/ppt/media/image38.jpg" ContentType="image/jpg"/>
  <Override PartName="/ppt/media/image40.jpg" ContentType="image/jpg"/>
  <Override PartName="/ppt/media/image41.jpg" ContentType="image/jpg"/>
  <Override PartName="/ppt/media/image44.jpg" ContentType="image/jpg"/>
  <Override PartName="/ppt/media/image45.jpg" ContentType="image/jpg"/>
  <Override PartName="/ppt/media/image50.jpg" ContentType="image/jpg"/>
  <Override PartName="/ppt/notesSlides/notesSlide5.xml" ContentType="application/vnd.openxmlformats-officedocument.presentationml.notesSlide+xml"/>
  <Override PartName="/ppt/media/image58.jpg" ContentType="image/jpg"/>
  <Override PartName="/ppt/media/image59.jpg" ContentType="image/jpg"/>
  <Override PartName="/ppt/media/image61.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827_2782752C.xml" ContentType="application/vnd.ms-powerpoint.comments+xml"/>
  <Override PartName="/ppt/notesSlides/notesSlide8.xml" ContentType="application/vnd.openxmlformats-officedocument.presentationml.notesSlide+xml"/>
  <Override PartName="/ppt/media/image66.jpg" ContentType="image/jpg"/>
  <Override PartName="/ppt/media/image67.jpg" ContentType="image/jpg"/>
  <Override PartName="/ppt/media/image68.jpg" ContentType="image/jpg"/>
  <Override PartName="/ppt/media/image69.jpg" ContentType="image/jpg"/>
  <Override PartName="/ppt/notesSlides/notesSlide9.xml" ContentType="application/vnd.openxmlformats-officedocument.presentationml.notesSlide+xml"/>
  <Override PartName="/ppt/media/image71.jpg" ContentType="image/jpg"/>
  <Override PartName="/ppt/media/image72.jpg" ContentType="image/jpg"/>
  <Override PartName="/ppt/notesSlides/notesSlide10.xml" ContentType="application/vnd.openxmlformats-officedocument.presentationml.notesSlide+xml"/>
  <Override PartName="/ppt/media/image74.jpg" ContentType="image/jpg"/>
  <Override PartName="/ppt/media/image75.jpg" ContentType="image/jpg"/>
  <Override PartName="/ppt/media/image76.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79.jpg" ContentType="image/jpg"/>
  <Override PartName="/ppt/media/image80.jpg" ContentType="image/jpg"/>
  <Override PartName="/ppt/comments/modernComment_82F_91EEFB4E.xml" ContentType="application/vnd.ms-powerpoint.comments+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6" r:id="rId2"/>
    <p:sldMasterId id="2147483711" r:id="rId3"/>
    <p:sldMasterId id="2147483722" r:id="rId4"/>
    <p:sldMasterId id="2147483752" r:id="rId5"/>
  </p:sldMasterIdLst>
  <p:notesMasterIdLst>
    <p:notesMasterId r:id="rId118"/>
  </p:notesMasterIdLst>
  <p:sldIdLst>
    <p:sldId id="1795" r:id="rId6"/>
    <p:sldId id="1843" r:id="rId7"/>
    <p:sldId id="2124" r:id="rId8"/>
    <p:sldId id="2142" r:id="rId9"/>
    <p:sldId id="2131" r:id="rId10"/>
    <p:sldId id="2133" r:id="rId11"/>
    <p:sldId id="2134" r:id="rId12"/>
    <p:sldId id="2140" r:id="rId13"/>
    <p:sldId id="292" r:id="rId14"/>
    <p:sldId id="296" r:id="rId15"/>
    <p:sldId id="299" r:id="rId16"/>
    <p:sldId id="300" r:id="rId17"/>
    <p:sldId id="301" r:id="rId18"/>
    <p:sldId id="2107" r:id="rId19"/>
    <p:sldId id="2108" r:id="rId20"/>
    <p:sldId id="2143" r:id="rId21"/>
    <p:sldId id="2097" r:id="rId22"/>
    <p:sldId id="2146" r:id="rId23"/>
    <p:sldId id="2144" r:id="rId24"/>
    <p:sldId id="2148" r:id="rId25"/>
    <p:sldId id="2149" r:id="rId26"/>
    <p:sldId id="1541" r:id="rId27"/>
    <p:sldId id="2150" r:id="rId28"/>
    <p:sldId id="1992" r:id="rId29"/>
    <p:sldId id="2151" r:id="rId30"/>
    <p:sldId id="322" r:id="rId31"/>
    <p:sldId id="331" r:id="rId32"/>
    <p:sldId id="2118" r:id="rId33"/>
    <p:sldId id="326" r:id="rId34"/>
    <p:sldId id="1816" r:id="rId35"/>
    <p:sldId id="2120" r:id="rId36"/>
    <p:sldId id="344" r:id="rId37"/>
    <p:sldId id="2165" r:id="rId38"/>
    <p:sldId id="2130" r:id="rId39"/>
    <p:sldId id="342" r:id="rId40"/>
    <p:sldId id="1951" r:id="rId41"/>
    <p:sldId id="2162" r:id="rId42"/>
    <p:sldId id="2104" r:id="rId43"/>
    <p:sldId id="2037" r:id="rId44"/>
    <p:sldId id="1978" r:id="rId45"/>
    <p:sldId id="1759" r:id="rId46"/>
    <p:sldId id="337" r:id="rId47"/>
    <p:sldId id="339" r:id="rId48"/>
    <p:sldId id="335" r:id="rId49"/>
    <p:sldId id="333" r:id="rId50"/>
    <p:sldId id="359" r:id="rId51"/>
    <p:sldId id="2153" r:id="rId52"/>
    <p:sldId id="354" r:id="rId53"/>
    <p:sldId id="350" r:id="rId54"/>
    <p:sldId id="1757" r:id="rId55"/>
    <p:sldId id="275" r:id="rId56"/>
    <p:sldId id="2164" r:id="rId57"/>
    <p:sldId id="2163" r:id="rId58"/>
    <p:sldId id="2050" r:id="rId59"/>
    <p:sldId id="2049" r:id="rId60"/>
    <p:sldId id="2051" r:id="rId61"/>
    <p:sldId id="2047" r:id="rId62"/>
    <p:sldId id="2052" r:id="rId63"/>
    <p:sldId id="285" r:id="rId64"/>
    <p:sldId id="2053" r:id="rId65"/>
    <p:sldId id="2054" r:id="rId66"/>
    <p:sldId id="289" r:id="rId67"/>
    <p:sldId id="290" r:id="rId68"/>
    <p:sldId id="1966" r:id="rId69"/>
    <p:sldId id="1967" r:id="rId70"/>
    <p:sldId id="2046" r:id="rId71"/>
    <p:sldId id="2055" r:id="rId72"/>
    <p:sldId id="302" r:id="rId73"/>
    <p:sldId id="2155" r:id="rId74"/>
    <p:sldId id="306" r:id="rId75"/>
    <p:sldId id="2156" r:id="rId76"/>
    <p:sldId id="2069" r:id="rId77"/>
    <p:sldId id="311" r:id="rId78"/>
    <p:sldId id="312" r:id="rId79"/>
    <p:sldId id="313" r:id="rId80"/>
    <p:sldId id="1776" r:id="rId81"/>
    <p:sldId id="2168" r:id="rId82"/>
    <p:sldId id="1777" r:id="rId83"/>
    <p:sldId id="2040" r:id="rId84"/>
    <p:sldId id="2043" r:id="rId85"/>
    <p:sldId id="272" r:id="rId86"/>
    <p:sldId id="2154" r:id="rId87"/>
    <p:sldId id="2166" r:id="rId88"/>
    <p:sldId id="2167" r:id="rId89"/>
    <p:sldId id="2039" r:id="rId90"/>
    <p:sldId id="2087" r:id="rId91"/>
    <p:sldId id="1783" r:id="rId92"/>
    <p:sldId id="2152" r:id="rId93"/>
    <p:sldId id="2072" r:id="rId94"/>
    <p:sldId id="259" r:id="rId95"/>
    <p:sldId id="2157" r:id="rId96"/>
    <p:sldId id="269" r:id="rId97"/>
    <p:sldId id="270" r:id="rId98"/>
    <p:sldId id="271" r:id="rId99"/>
    <p:sldId id="2074" r:id="rId100"/>
    <p:sldId id="2158" r:id="rId101"/>
    <p:sldId id="2159" r:id="rId102"/>
    <p:sldId id="2081" r:id="rId103"/>
    <p:sldId id="2078" r:id="rId104"/>
    <p:sldId id="2075" r:id="rId105"/>
    <p:sldId id="284" r:id="rId106"/>
    <p:sldId id="2080" r:id="rId107"/>
    <p:sldId id="2079" r:id="rId108"/>
    <p:sldId id="2086" r:id="rId109"/>
    <p:sldId id="2094" r:id="rId110"/>
    <p:sldId id="2160" r:id="rId111"/>
    <p:sldId id="291" r:id="rId112"/>
    <p:sldId id="2093" r:id="rId113"/>
    <p:sldId id="2095" r:id="rId114"/>
    <p:sldId id="2127" r:id="rId115"/>
    <p:sldId id="1976" r:id="rId116"/>
    <p:sldId id="2161" r:id="rId117"/>
  </p:sldIdLst>
  <p:sldSz cx="9144000" cy="5143500" type="screen16x9"/>
  <p:notesSz cx="6858000" cy="9144000"/>
  <p:embeddedFontLst>
    <p:embeddedFont>
      <p:font typeface="Avenir" panose="02000503020000020003" pitchFamily="2" charset="0"/>
      <p:regular r:id="rId119"/>
      <p:italic r:id="rId120"/>
    </p:embeddedFont>
    <p:embeddedFont>
      <p:font typeface="Cambria Math" panose="02040503050406030204" pitchFamily="18" charset="0"/>
      <p:regular r:id="rId121"/>
    </p:embeddedFont>
    <p:embeddedFont>
      <p:font typeface="Consolas" panose="020B0609020204030204" pitchFamily="49" charset="0"/>
      <p:regular r:id="rId122"/>
      <p:bold r:id="rId123"/>
      <p:italic r:id="rId124"/>
      <p:boldItalic r:id="rId125"/>
    </p:embeddedFont>
    <p:embeddedFont>
      <p:font typeface="Corbel" panose="020B0503020204020204" pitchFamily="34" charset="0"/>
      <p:regular r:id="rId126"/>
      <p:bold r:id="rId127"/>
      <p:italic r:id="rId128"/>
      <p:boldItalic r:id="rId129"/>
    </p:embeddedFont>
    <p:embeddedFont>
      <p:font typeface="Google Sans" panose="020F0502020204030204" pitchFamily="34" charset="0"/>
      <p:regular r:id="rId130"/>
      <p:bold r:id="rId131"/>
      <p:italic r:id="rId132"/>
      <p:boldItalic r:id="rId133"/>
    </p:embeddedFont>
    <p:embeddedFont>
      <p:font typeface="Roboto" panose="02000000000000000000" pitchFamily="2" charset="0"/>
      <p:regular r:id="rId134"/>
      <p:bold r:id="rId135"/>
      <p:italic r:id="rId136"/>
      <p:boldItalic r:id="rId137"/>
    </p:embeddedFont>
    <p:embeddedFont>
      <p:font typeface="Source Sans Pro" panose="020B0503030403020204" pitchFamily="34" charset="0"/>
      <p:regular r:id="rId138"/>
      <p:bold r:id="rId139"/>
      <p:italic r:id="rId140"/>
      <p:boldItalic r:id="rId141"/>
    </p:embeddedFont>
    <p:embeddedFont>
      <p:font typeface="Source Serif Pro" panose="02040603050405020204" pitchFamily="18" charset="0"/>
      <p:regular r:id="rId142"/>
      <p:bold r:id="rId143"/>
      <p:italic r:id="rId144"/>
      <p:boldItalic r:id="rId145"/>
    </p:embeddedFont>
    <p:embeddedFont>
      <p:font typeface="Tahoma" panose="020B0604030504040204" pitchFamily="34" charset="0"/>
      <p:regular r:id="rId146"/>
      <p:bold r:id="rId147"/>
    </p:embeddedFont>
    <p:embeddedFont>
      <p:font typeface="Trebuchet MS" panose="020B0703020202090204" pitchFamily="34" charset="0"/>
      <p:regular r:id="rId148"/>
      <p:bold r:id="rId149"/>
      <p:italic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FBD4"/>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ED9DB4-F13D-AC4B-9C84-ABC70AA9169F}" v="153" dt="2024-03-05T15:36:30.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489"/>
    <p:restoredTop sz="94718"/>
  </p:normalViewPr>
  <p:slideViewPr>
    <p:cSldViewPr snapToGrid="0">
      <p:cViewPr>
        <p:scale>
          <a:sx n="129" d="100"/>
          <a:sy n="129" d="100"/>
        </p:scale>
        <p:origin x="160" y="1080"/>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0.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10.fntdata"/><Relationship Id="rId149" Type="http://schemas.openxmlformats.org/officeDocument/2006/relationships/font" Target="fonts/font31.fntdata"/><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font" Target="fonts/font32.fntdata"/><Relationship Id="rId155" Type="http://schemas.microsoft.com/office/2015/10/relationships/revisionInfo" Target="revisionInfo.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22.fntdata"/><Relationship Id="rId14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font" Target="fonts/font1.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2.fntdata"/><Relationship Id="rId135" Type="http://schemas.openxmlformats.org/officeDocument/2006/relationships/font" Target="fonts/font17.fntdata"/><Relationship Id="rId151" Type="http://schemas.openxmlformats.org/officeDocument/2006/relationships/presProps" Target="presProps.xml"/><Relationship Id="rId156" Type="http://schemas.microsoft.com/office/2018/10/relationships/authors" Target="author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font" Target="fonts/font2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8.fntdata"/><Relationship Id="rId147" Type="http://schemas.openxmlformats.org/officeDocument/2006/relationships/font" Target="fonts/font2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3.fntdata"/><Relationship Id="rId142" Type="http://schemas.openxmlformats.org/officeDocument/2006/relationships/font" Target="fonts/font24.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4.fntdata"/><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9.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4.fntdata"/><Relationship Id="rId143" Type="http://schemas.openxmlformats.org/officeDocument/2006/relationships/font" Target="fonts/font25.fntdata"/><Relationship Id="rId148"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5.fntdata"/><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5.fntdata"/><Relationship Id="rId144" Type="http://schemas.openxmlformats.org/officeDocument/2006/relationships/font" Target="fonts/font26.fntdata"/><Relationship Id="rId90" Type="http://schemas.openxmlformats.org/officeDocument/2006/relationships/slide" Target="slides/slide85.xml"/></Relationships>
</file>

<file path=ppt/comments/modernComment_605_366B3D5D.xml><?xml version="1.0" encoding="utf-8"?>
<p188:cmLst xmlns:a="http://schemas.openxmlformats.org/drawingml/2006/main" xmlns:r="http://schemas.openxmlformats.org/officeDocument/2006/relationships" xmlns:p188="http://schemas.microsoft.com/office/powerpoint/2018/8/main">
  <p188:cm id="{325A82AA-97B4-744B-8111-F5DC751C0893}" authorId="{AC97BE05-7214-46BD-569F-A0959E827800}" status="resolved" created="2023-03-16T23:39:16.189" complete="100000">
    <pc:sldMkLst xmlns:pc="http://schemas.microsoft.com/office/powerpoint/2013/main/command">
      <pc:docMk/>
      <pc:sldMk cId="1419858599" sldId="1541"/>
    </pc:sldMkLst>
    <p188:replyLst>
      <p188:reply id="{153D5E57-AFC4-754A-BA3E-9D9376B34F66}" authorId="{AC97BE05-7214-46BD-569F-A0959E827800}" created="2024-02-26T20:23:56.793">
        <p188:txBody>
          <a:bodyPr/>
          <a:lstStyle/>
          <a:p>
            <a:r>
              <a:rPr lang="en-US"/>
              <a:t>I need to turn this into 1-slide summary. </a:t>
            </a:r>
          </a:p>
        </p188:txBody>
      </p188:reply>
      <p188:reply id="{95F68676-3038-4C49-B648-B1346904A972}" authorId="{AC97BE05-7214-46BD-569F-A0959E827800}" created="2024-02-26T20:24:23.233">
        <p188:txBody>
          <a:bodyPr/>
          <a:lstStyle/>
          <a:p>
            <a:r>
              <a:rPr lang="en-US"/>
              <a:t>Like, how easily can you interpret continuous prompts? 
</a:t>
            </a:r>
          </a:p>
        </p188:txBody>
      </p188:reply>
    </p188:replyLst>
    <p188:txBody>
      <a:bodyPr/>
      <a:lstStyle/>
      <a:p>
        <a:r>
          <a:rPr lang="en-US"/>
          <a:t>I think people did not understand: 
 - why “projection”? 
 - What is “discrete”? </a:t>
        </a:r>
      </a:p>
    </p188:txBody>
  </p188:cm>
</p188:cmLst>
</file>

<file path=ppt/comments/modernComment_827_2782752C.xml><?xml version="1.0" encoding="utf-8"?>
<p188:cmLst xmlns:a="http://schemas.openxmlformats.org/drawingml/2006/main" xmlns:r="http://schemas.openxmlformats.org/officeDocument/2006/relationships" xmlns:p188="http://schemas.microsoft.com/office/powerpoint/2018/8/main">
  <p188:cm id="{50665F79-D7B9-1441-9F0F-8A7CB17E0B8D}" authorId="{AC97BE05-7214-46BD-569F-A0959E827800}" status="resolved" created="2023-02-22T20:26:33.224">
    <pc:sldMkLst xmlns:pc="http://schemas.microsoft.com/office/powerpoint/2013/main/command">
      <pc:docMk/>
      <pc:sldMk cId="0" sldId="1774"/>
    </pc:sldMkLst>
    <p188:txBody>
      <a:bodyPr/>
      <a:lstStyle/>
      <a:p>
        <a:r>
          <a:rPr lang="en-US"/>
          <a:t>might be helpful to distribute this across multiple slides. </a:t>
        </a:r>
      </a:p>
    </p188:txBody>
  </p188:cm>
</p188:cmLst>
</file>

<file path=ppt/comments/modernComment_82F_91EEFB4E.xml><?xml version="1.0" encoding="utf-8"?>
<p188:cmLst xmlns:a="http://schemas.openxmlformats.org/drawingml/2006/main" xmlns:r="http://schemas.openxmlformats.org/officeDocument/2006/relationships" xmlns:p188="http://schemas.microsoft.com/office/powerpoint/2018/8/main">
  <p188:cm id="{97F3EBB5-EF37-BA4E-B5DC-6654A2AAAD5A}" authorId="{AC97BE05-7214-46BD-569F-A0959E827800}" status="resolved" created="2023-12-28T03:46:04.498" complete="100000">
    <pc:sldMkLst xmlns:pc="http://schemas.microsoft.com/office/powerpoint/2013/main/command">
      <pc:docMk/>
      <pc:sldMk cId="2448358222" sldId="2095"/>
    </pc:sldMkLst>
    <p188:txBody>
      <a:bodyPr/>
      <a:lstStyle/>
      <a:p>
        <a:r>
          <a:rPr lang="en-US"/>
          <a:t>Rework this slide. </a:t>
        </a:r>
      </a:p>
    </p188:txBody>
  </p188:cm>
</p188:cmLst>
</file>

<file path=ppt/comments/modernComment_856_B8F7F09.xml><?xml version="1.0" encoding="utf-8"?>
<p188:cmLst xmlns:a="http://schemas.openxmlformats.org/drawingml/2006/main" xmlns:r="http://schemas.openxmlformats.org/officeDocument/2006/relationships" xmlns:p188="http://schemas.microsoft.com/office/powerpoint/2018/8/main">
  <p188:cm id="{46DAF5E0-F44F-7D45-B17B-FD78CF435DA7}" authorId="{AC97BE05-7214-46BD-569F-A0959E827800}" status="resolved" created="2023-12-28T00:49:58.029" complete="100000">
    <pc:sldMkLst xmlns:pc="http://schemas.microsoft.com/office/powerpoint/2013/main/command">
      <pc:docMk/>
      <pc:sldMk cId="193953545" sldId="2115"/>
    </pc:sldMkLst>
    <p188:txBody>
      <a:bodyPr/>
      <a:lstStyle/>
      <a:p>
        <a:r>
          <a:rPr lang="en-US"/>
          <a:t>This figure can appear in slide 1 or 2, or both.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396059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57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38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engineering </a:t>
            </a:r>
          </a:p>
        </p:txBody>
      </p:sp>
    </p:spTree>
    <p:extLst>
      <p:ext uri="{BB962C8B-B14F-4D97-AF65-F5344CB8AC3E}">
        <p14:creationId xmlns:p14="http://schemas.microsoft.com/office/powerpoint/2010/main" val="388395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50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1175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bf7412a2f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3bf7412a2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187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753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755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36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16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04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3/4/24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3/4/24</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3/4/24</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8746332" y="4869657"/>
            <a:ext cx="397669" cy="273844"/>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73986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95581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759167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824518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2405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2923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22684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59469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61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2181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9639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59446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84154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1060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32208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2624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146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43"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3/4/24</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17328">
              <a:lnSpc>
                <a:spcPts val="898"/>
              </a:lnSpc>
            </a:pPr>
            <a:fld id="{81D60167-4931-47E6-BA6A-407CBD079E47}" type="slidenum">
              <a:rPr lang="en-US" spc="5" smtClean="0"/>
              <a:pPr marL="17328">
                <a:lnSpc>
                  <a:spcPts val="898"/>
                </a:lnSpc>
              </a:pPr>
              <a:t>‹#›</a:t>
            </a:fld>
            <a:endParaRPr lang="en-US" spc="5" dirty="0"/>
          </a:p>
        </p:txBody>
      </p:sp>
    </p:spTree>
    <p:extLst>
      <p:ext uri="{BB962C8B-B14F-4D97-AF65-F5344CB8AC3E}">
        <p14:creationId xmlns:p14="http://schemas.microsoft.com/office/powerpoint/2010/main" val="2398345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57164" y="452716"/>
            <a:ext cx="7829673" cy="45704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3/4/24</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17328">
              <a:lnSpc>
                <a:spcPts val="898"/>
              </a:lnSpc>
            </a:pPr>
            <a:fld id="{81D60167-4931-47E6-BA6A-407CBD079E47}" type="slidenum">
              <a:rPr lang="en-US" spc="5" smtClean="0"/>
              <a:pPr marL="17328">
                <a:lnSpc>
                  <a:spcPts val="898"/>
                </a:lnSpc>
              </a:pPr>
              <a:t>‹#›</a:t>
            </a:fld>
            <a:endParaRPr lang="en-US" spc="5" dirty="0"/>
          </a:p>
        </p:txBody>
      </p:sp>
    </p:spTree>
    <p:extLst>
      <p:ext uri="{BB962C8B-B14F-4D97-AF65-F5344CB8AC3E}">
        <p14:creationId xmlns:p14="http://schemas.microsoft.com/office/powerpoint/2010/main" val="6221416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3177463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3/4/24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711255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2026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4370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253672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1053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6370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89956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72552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22351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811725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28342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0180369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857477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39262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148536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4098843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412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8336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3726280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294317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30785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62980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09996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4920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113047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32701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446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29181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39346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97860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2353514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07990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7489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086276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65122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9937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693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955100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31424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26777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9444645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7520897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457539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46794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48341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459125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59570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35498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95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695" r:id="rId12"/>
    <p:sldLayoutId id="2147483764" r:id="rId13"/>
    <p:sldLayoutId id="2147483766" r:id="rId14"/>
    <p:sldLayoutId id="21474837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405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68" r:id="rId15"/>
    <p:sldLayoutId id="2147483769" r:id="rId16"/>
    <p:sldLayoutId id="2147483770" r:id="rId17"/>
    <p:sldLayoutId id="2147483771"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770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047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03000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hyperlink" Target="https://arxiv.org/abs/2201.11903"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7.xml"/><Relationship Id="rId4" Type="http://schemas.openxmlformats.org/officeDocument/2006/relationships/image" Target="../media/image75.jpg"/></Relationships>
</file>

<file path=ppt/slides/_rels/slide10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7.xml"/><Relationship Id="rId5" Type="http://schemas.openxmlformats.org/officeDocument/2006/relationships/image" Target="../media/image75.jpg"/><Relationship Id="rId4" Type="http://schemas.openxmlformats.org/officeDocument/2006/relationships/image" Target="../media/image76.jpg"/></Relationships>
</file>

<file path=ppt/slides/_rels/slide10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arxiv.org/pdf/2212.10001.pdf"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hyperlink" Target="https://github.com/OpenBioLink/ThoughtSource" TargetMode="Externa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microsoft.com/office/2018/10/relationships/comments" Target="../comments/modernComment_82F_91EEFB4E.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2104.08691" TargetMode="Externa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104.08691" TargetMode="External"/><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2112.08348" TargetMode="External"/><Relationship Id="rId1" Type="http://schemas.openxmlformats.org/officeDocument/2006/relationships/slideLayout" Target="../slideLayouts/slideLayout17.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hyperlink" Target="https://arxiv.org/abs/2112.08348" TargetMode="External"/></Relationships>
</file>

<file path=ppt/slides/_rels/slide22.xml.rels><?xml version="1.0" encoding="UTF-8" standalone="yes"?>
<Relationships xmlns="http://schemas.openxmlformats.org/package/2006/relationships"><Relationship Id="rId3" Type="http://schemas.microsoft.com/office/2018/10/relationships/comments" Target="../comments/modernComment_605_366B3D5D.xml"/><Relationship Id="rId7" Type="http://schemas.openxmlformats.org/officeDocument/2006/relationships/hyperlink" Target="https://arxiv.org/abs/2112.08348" TargetMode="Externa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22.svg"/><Relationship Id="rId5" Type="http://schemas.openxmlformats.org/officeDocument/2006/relationships/image" Target="../media/image23.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hyperlink" Target="https://arxiv.org/abs/1902.0075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28.jp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hyperlink" Target="https://arxiv.org/abs/2005.14165"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s://arxiv.org/abs/2005.14165"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17.xml"/><Relationship Id="rId4" Type="http://schemas.openxmlformats.org/officeDocument/2006/relationships/hyperlink" Target="https://github.com/allenai/acl2022-zerofewshot-tutoria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50.jp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50.jp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50.jp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856_B8F7F09.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hyperlink" Target="https://arxiv.org/abs/2104.08315"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7.xml"/><Relationship Id="rId5" Type="http://schemas.openxmlformats.org/officeDocument/2006/relationships/hyperlink" Target="https://arxiv.org/abs/2202.07206" TargetMode="Externa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61.jp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61.jp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arxiv.org/abs/2111.02080" TargetMode="External"/><Relationship Id="rId1" Type="http://schemas.openxmlformats.org/officeDocument/2006/relationships/slideLayout" Target="../slideLayouts/slideLayout17.xm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8" Type="http://schemas.openxmlformats.org/officeDocument/2006/relationships/hyperlink" Target="https://arxiv.org/abs/2310.08540" TargetMode="External"/><Relationship Id="rId3" Type="http://schemas.microsoft.com/office/2018/10/relationships/comments" Target="../comments/modernComment_827_2782752C.xml"/><Relationship Id="rId7" Type="http://schemas.openxmlformats.org/officeDocument/2006/relationships/hyperlink" Target="https://arxiv.org/pdf/2212.10559.pdf"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arxiv.org/pdf/2211.15661.pdf" TargetMode="External"/><Relationship Id="rId5" Type="http://schemas.openxmlformats.org/officeDocument/2006/relationships/hyperlink" Target="https://arxiv.org/pdf/2212.07677.pdf" TargetMode="Externa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9.jp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arxiv.org/abs/1908.04926"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Adapting Language Models</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/sp2024/</a:t>
            </a:r>
          </a:p>
        </p:txBody>
      </p:sp>
      <p:sp>
        <p:nvSpPr>
          <p:cNvPr id="4" name="TextBox 3">
            <a:extLst>
              <a:ext uri="{FF2B5EF4-FFF2-40B4-BE49-F238E27FC236}">
                <a16:creationId xmlns:a16="http://schemas.microsoft.com/office/drawing/2014/main" id="{53EA38AC-357C-1ED2-309C-FE1C3ACFEF79}"/>
              </a:ext>
            </a:extLst>
          </p:cNvPr>
          <p:cNvSpPr txBox="1"/>
          <p:nvPr/>
        </p:nvSpPr>
        <p:spPr>
          <a:xfrm>
            <a:off x="-112650" y="68217"/>
            <a:ext cx="6166929" cy="253916"/>
          </a:xfrm>
          <a:prstGeom prst="rect">
            <a:avLst/>
          </a:prstGeom>
          <a:noFill/>
        </p:spPr>
        <p:txBody>
          <a:bodyPr wrap="square" rtlCol="0">
            <a:spAutoFit/>
          </a:bodyPr>
          <a:lstStyle/>
          <a:p>
            <a:pPr algn="ctr"/>
            <a:r>
              <a:rPr lang="en-US" sz="1050" dirty="0">
                <a:solidFill>
                  <a:schemeClr val="tx2">
                    <a:lumMod val="20000"/>
                    <a:lumOff val="80000"/>
                  </a:schemeClr>
                </a:solidFill>
                <a:latin typeface="Corbel" panose="020B0503020204020204" pitchFamily="34" charset="0"/>
              </a:rPr>
              <a:t>[Slide credit: </a:t>
            </a:r>
            <a:r>
              <a:rPr lang="en-US" sz="1050" dirty="0" err="1">
                <a:solidFill>
                  <a:schemeClr val="tx2">
                    <a:lumMod val="20000"/>
                    <a:lumOff val="80000"/>
                  </a:schemeClr>
                </a:solidFill>
                <a:latin typeface="Corbel" panose="020B0503020204020204" pitchFamily="34" charset="0"/>
              </a:rPr>
              <a:t>Iz</a:t>
            </a:r>
            <a:r>
              <a:rPr lang="en-US" sz="1050" dirty="0">
                <a:solidFill>
                  <a:schemeClr val="tx2">
                    <a:lumMod val="20000"/>
                    <a:lumOff val="80000"/>
                  </a:schemeClr>
                </a:solidFill>
                <a:latin typeface="Corbel" panose="020B0503020204020204" pitchFamily="34" charset="0"/>
              </a:rPr>
              <a:t> </a:t>
            </a:r>
            <a:r>
              <a:rPr lang="en-US" sz="1050" dirty="0" err="1">
                <a:solidFill>
                  <a:schemeClr val="tx2">
                    <a:lumMod val="20000"/>
                    <a:lumOff val="80000"/>
                  </a:schemeClr>
                </a:solidFill>
                <a:latin typeface="Corbel" panose="020B0503020204020204" pitchFamily="34" charset="0"/>
              </a:rPr>
              <a:t>Beltagy</a:t>
            </a:r>
            <a:r>
              <a:rPr lang="en-US" sz="1050" dirty="0">
                <a:solidFill>
                  <a:schemeClr val="tx2">
                    <a:lumMod val="20000"/>
                    <a:lumOff val="80000"/>
                  </a:schemeClr>
                </a:solidFill>
                <a:latin typeface="Corbel" panose="020B0503020204020204" pitchFamily="34" charset="0"/>
              </a:rPr>
              <a:t>, Arman Cohan, Robert Logan IV, </a:t>
            </a:r>
            <a:r>
              <a:rPr lang="en-US" sz="1050" dirty="0" err="1">
                <a:solidFill>
                  <a:schemeClr val="tx2">
                    <a:lumMod val="20000"/>
                    <a:lumOff val="80000"/>
                  </a:schemeClr>
                </a:solidFill>
                <a:latin typeface="Corbel" panose="020B0503020204020204" pitchFamily="34" charset="0"/>
              </a:rPr>
              <a:t>Sewon</a:t>
            </a:r>
            <a:r>
              <a:rPr lang="en-US" sz="1050" dirty="0">
                <a:solidFill>
                  <a:schemeClr val="tx2">
                    <a:lumMod val="20000"/>
                    <a:lumOff val="80000"/>
                  </a:schemeClr>
                </a:solidFill>
                <a:latin typeface="Corbel" panose="020B0503020204020204" pitchFamily="34" charset="0"/>
              </a:rPr>
              <a:t> Min, Sameer Singh, and many others ]</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16" dirty="0">
                <a:latin typeface="Calibri"/>
                <a:cs typeface="Calibri"/>
              </a:rPr>
              <a:t> </a:t>
            </a:r>
            <a:r>
              <a:rPr lang="en-US" sz="3297" spc="-2" dirty="0">
                <a:latin typeface="Calibri"/>
                <a:cs typeface="Calibri"/>
              </a:rPr>
              <a:t>F</a:t>
            </a:r>
            <a:r>
              <a:rPr sz="3297" spc="-2" dirty="0">
                <a:latin typeface="Calibri"/>
                <a:cs typeface="Calibri"/>
              </a:rPr>
              <a:t>ine</a:t>
            </a:r>
            <a:r>
              <a:rPr lang="en-US" sz="3297" spc="-2" dirty="0">
                <a:latin typeface="Calibri"/>
                <a:cs typeface="Calibri"/>
              </a:rPr>
              <a:t>-</a:t>
            </a:r>
            <a:r>
              <a:rPr sz="3297" spc="-2" dirty="0">
                <a:latin typeface="Calibri"/>
                <a:cs typeface="Calibri"/>
              </a:rPr>
              <a:t>tuning</a:t>
            </a:r>
            <a:endParaRPr sz="3297" dirty="0">
              <a:latin typeface="Calibri"/>
              <a:cs typeface="Calibri"/>
            </a:endParaRPr>
          </a:p>
        </p:txBody>
      </p:sp>
      <p:sp>
        <p:nvSpPr>
          <p:cNvPr id="5" name="Text Placeholder 4">
            <a:extLst>
              <a:ext uri="{FF2B5EF4-FFF2-40B4-BE49-F238E27FC236}">
                <a16:creationId xmlns:a16="http://schemas.microsoft.com/office/drawing/2014/main" id="{2FC692ED-F51C-D47F-4C8C-BBBDC0C5079B}"/>
              </a:ext>
            </a:extLst>
          </p:cNvPr>
          <p:cNvSpPr>
            <a:spLocks noGrp="1"/>
          </p:cNvSpPr>
          <p:nvPr>
            <p:ph type="body" sz="quarter" idx="16"/>
          </p:nvPr>
        </p:nvSpPr>
        <p:spPr/>
        <p:txBody>
          <a:bodyPr/>
          <a:lstStyle/>
          <a:p>
            <a:r>
              <a:rPr lang="en-US" dirty="0"/>
              <a:t>In fine-tuning we need to updating and storing all the parameters of  the LM</a:t>
            </a:r>
          </a:p>
          <a:p>
            <a:pPr lvl="1"/>
            <a:r>
              <a:rPr lang="en-US" dirty="0"/>
              <a:t>We would need to store a copy of the LM for each task</a:t>
            </a:r>
          </a:p>
          <a:p>
            <a:pPr lvl="1"/>
            <a:endParaRPr lang="en-US" dirty="0"/>
          </a:p>
          <a:p>
            <a:r>
              <a:rPr lang="en-US" dirty="0"/>
              <a:t>With large models, storage management becomes difficult</a:t>
            </a:r>
          </a:p>
          <a:p>
            <a:pPr lvl="1"/>
            <a:r>
              <a:rPr lang="en-US" dirty="0"/>
              <a:t>E.g., A model of size 170B parameters requires ~340Gb of storage</a:t>
            </a:r>
          </a:p>
          <a:p>
            <a:pPr lvl="1"/>
            <a:r>
              <a:rPr lang="en-US" dirty="0"/>
              <a:t>If you fine-tune a separate model for 100 tasks:</a:t>
            </a:r>
          </a:p>
          <a:p>
            <a:pPr lvl="2"/>
            <a:r>
              <a:rPr lang="en-US" dirty="0"/>
              <a:t>340 * 100 = 34 TB of storage!</a:t>
            </a: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10</a:t>
            </a:fld>
            <a:endParaRPr spc="5" dirty="0"/>
          </a:p>
        </p:txBody>
      </p:sp>
    </p:spTree>
    <p:extLst>
      <p:ext uri="{BB962C8B-B14F-4D97-AF65-F5344CB8AC3E}">
        <p14:creationId xmlns:p14="http://schemas.microsoft.com/office/powerpoint/2010/main" val="1838542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err="1"/>
              <a:t>CoT</a:t>
            </a:r>
            <a:r>
              <a:rPr lang="en-US" sz="2800" spc="-5" dirty="0"/>
              <a:t>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a:xfrm>
            <a:off x="401562" y="1264862"/>
            <a:ext cx="8447313" cy="3077573"/>
          </a:xfrm>
        </p:spPr>
        <p:txBody>
          <a:bodyPr>
            <a:normAutofit/>
          </a:bodyPr>
          <a:lstStyle/>
          <a:p>
            <a:r>
              <a:rPr lang="en-US" sz="1500" b="1" dirty="0"/>
              <a:t>Setup:</a:t>
            </a:r>
            <a:r>
              <a:rPr lang="en-US" sz="1500" dirty="0"/>
              <a:t> show </a:t>
            </a:r>
            <a:r>
              <a:rPr lang="en-US" sz="1500" dirty="0">
                <a:solidFill>
                  <a:srgbClr val="C00000"/>
                </a:solidFill>
              </a:rPr>
              <a:t>demonstrations </a:t>
            </a:r>
            <a:r>
              <a:rPr lang="en-US" sz="1500" dirty="0"/>
              <a:t>that contain the </a:t>
            </a:r>
            <a:r>
              <a:rPr lang="en-US" sz="1500" dirty="0">
                <a:solidFill>
                  <a:srgbClr val="C00000"/>
                </a:solidFill>
              </a:rPr>
              <a:t>decompositions</a:t>
            </a:r>
            <a:r>
              <a:rPr lang="en-US" sz="1500" dirty="0"/>
              <a:t> </a:t>
            </a:r>
          </a:p>
          <a:p>
            <a:r>
              <a:rPr lang="en-US" sz="1500" dirty="0"/>
              <a:t>The gains of multi-step prompting increases with scale. </a:t>
            </a:r>
          </a:p>
          <a:p>
            <a:r>
              <a:rPr lang="en-US" sz="1500" dirty="0"/>
              <a:t>Prompting achieves </a:t>
            </a:r>
            <a:r>
              <a:rPr lang="en-US" sz="1500" dirty="0">
                <a:solidFill>
                  <a:srgbClr val="C00000"/>
                </a:solidFill>
              </a:rPr>
              <a:t>better perf than </a:t>
            </a:r>
            <a:r>
              <a:rPr lang="en-US" sz="1500" dirty="0"/>
              <a:t>[smaller] models that are fine-tuned on a lot more data. </a:t>
            </a:r>
          </a:p>
        </p:txBody>
      </p:sp>
      <p:grpSp>
        <p:nvGrpSpPr>
          <p:cNvPr id="11" name="Group 10">
            <a:extLst>
              <a:ext uri="{FF2B5EF4-FFF2-40B4-BE49-F238E27FC236}">
                <a16:creationId xmlns:a16="http://schemas.microsoft.com/office/drawing/2014/main" id="{ABE4C909-E27C-6F4B-3063-D0E477E80F03}"/>
              </a:ext>
            </a:extLst>
          </p:cNvPr>
          <p:cNvGrpSpPr/>
          <p:nvPr/>
        </p:nvGrpSpPr>
        <p:grpSpPr>
          <a:xfrm>
            <a:off x="838201" y="2186940"/>
            <a:ext cx="6609286" cy="2614616"/>
            <a:chOff x="3281580" y="-386050"/>
            <a:chExt cx="5550720" cy="1995098"/>
          </a:xfrm>
        </p:grpSpPr>
        <p:pic>
          <p:nvPicPr>
            <p:cNvPr id="9" name="Content Placeholder 4" descr="Chart, line chart&#10;&#10;Description automatically generated">
              <a:extLst>
                <a:ext uri="{FF2B5EF4-FFF2-40B4-BE49-F238E27FC236}">
                  <a16:creationId xmlns:a16="http://schemas.microsoft.com/office/drawing/2014/main" id="{7452CC1B-DF42-1CE1-6EE9-0031B6D75A72}"/>
                </a:ext>
              </a:extLst>
            </p:cNvPr>
            <p:cNvPicPr>
              <a:picLocks noChangeAspect="1"/>
            </p:cNvPicPr>
            <p:nvPr/>
          </p:nvPicPr>
          <p:blipFill rotWithShape="1">
            <a:blip r:embed="rId3"/>
            <a:srcRect t="95772"/>
            <a:stretch/>
          </p:blipFill>
          <p:spPr>
            <a:xfrm>
              <a:off x="3281580" y="1464612"/>
              <a:ext cx="5550720" cy="144436"/>
            </a:xfrm>
            <a:prstGeom prst="rect">
              <a:avLst/>
            </a:prstGeom>
            <a:noFill/>
            <a:ln>
              <a:noFill/>
            </a:ln>
          </p:spPr>
        </p:pic>
        <p:pic>
          <p:nvPicPr>
            <p:cNvPr id="10" name="Content Placeholder 4" descr="Chart, line chart&#10;&#10;Description automatically generated">
              <a:extLst>
                <a:ext uri="{FF2B5EF4-FFF2-40B4-BE49-F238E27FC236}">
                  <a16:creationId xmlns:a16="http://schemas.microsoft.com/office/drawing/2014/main" id="{ABB00392-E75A-9BF6-1329-1783AB57162A}"/>
                </a:ext>
              </a:extLst>
            </p:cNvPr>
            <p:cNvPicPr>
              <a:picLocks noChangeAspect="1"/>
            </p:cNvPicPr>
            <p:nvPr/>
          </p:nvPicPr>
          <p:blipFill rotWithShape="1">
            <a:blip r:embed="rId3"/>
            <a:srcRect b="47659"/>
            <a:stretch/>
          </p:blipFill>
          <p:spPr>
            <a:xfrm>
              <a:off x="3281580" y="-386050"/>
              <a:ext cx="5550720" cy="1788130"/>
            </a:xfrm>
            <a:prstGeom prst="rect">
              <a:avLst/>
            </a:prstGeom>
            <a:noFill/>
            <a:ln>
              <a:noFill/>
            </a:ln>
          </p:spPr>
        </p:pic>
      </p:gr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4"/>
              </a:rPr>
              <a:t>“Chain of thought prompting elicits reasoning in large language models”, Wei et al. 2022</a:t>
            </a:r>
            <a:r>
              <a:rPr lang="en-US" sz="1100" dirty="0">
                <a:latin typeface="Corbel" panose="020B0503020204020204" pitchFamily="34" charset="0"/>
              </a:rPr>
              <a:t>] </a:t>
            </a:r>
          </a:p>
        </p:txBody>
      </p:sp>
    </p:spTree>
    <p:extLst>
      <p:ext uri="{BB962C8B-B14F-4D97-AF65-F5344CB8AC3E}">
        <p14:creationId xmlns:p14="http://schemas.microsoft.com/office/powerpoint/2010/main" val="734099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9394"/>
            <a:ext cx="8085415" cy="505267"/>
          </a:xfrm>
          <a:prstGeom prst="rect">
            <a:avLst/>
          </a:prstGeom>
        </p:spPr>
        <p:txBody>
          <a:bodyPr vert="horz" wrap="square" lIns="0" tIns="12700" rIns="0" bIns="0" rtlCol="0">
            <a:spAutoFit/>
          </a:bodyPr>
          <a:lstStyle/>
          <a:p>
            <a:pPr marL="12700">
              <a:lnSpc>
                <a:spcPct val="100000"/>
              </a:lnSpc>
              <a:spcBef>
                <a:spcPts val="100"/>
              </a:spcBef>
            </a:pPr>
            <a:r>
              <a:rPr sz="3200" dirty="0"/>
              <a:t>App</a:t>
            </a:r>
            <a:r>
              <a:rPr lang="en-US" sz="3200" dirty="0"/>
              <a:t>l</a:t>
            </a:r>
            <a:r>
              <a:rPr sz="3200" dirty="0"/>
              <a:t>y</a:t>
            </a:r>
            <a:r>
              <a:rPr sz="3200" spc="-20" dirty="0"/>
              <a:t> </a:t>
            </a:r>
            <a:r>
              <a:rPr sz="3200" dirty="0"/>
              <a:t>CoT</a:t>
            </a:r>
            <a:r>
              <a:rPr sz="3200" spc="-70" dirty="0"/>
              <a:t> </a:t>
            </a:r>
            <a:r>
              <a:rPr sz="3200" dirty="0"/>
              <a:t>to</a:t>
            </a:r>
            <a:r>
              <a:rPr sz="3200" spc="-10" dirty="0"/>
              <a:t> </a:t>
            </a:r>
            <a:r>
              <a:rPr lang="en-US" sz="3200" dirty="0"/>
              <a:t>A</a:t>
            </a:r>
            <a:r>
              <a:rPr sz="3200" dirty="0"/>
              <a:t>ny</a:t>
            </a:r>
            <a:r>
              <a:rPr sz="3200" spc="-5" dirty="0"/>
              <a:t> </a:t>
            </a:r>
            <a:r>
              <a:rPr lang="en-US" sz="3200" spc="-20" dirty="0"/>
              <a:t>T</a:t>
            </a:r>
            <a:r>
              <a:rPr sz="3200" spc="-20" dirty="0"/>
              <a:t>ask</a:t>
            </a:r>
            <a:endParaRPr sz="3200" dirty="0"/>
          </a:p>
        </p:txBody>
      </p:sp>
      <p:sp>
        <p:nvSpPr>
          <p:cNvPr id="4" name="Text Placeholder 3">
            <a:extLst>
              <a:ext uri="{FF2B5EF4-FFF2-40B4-BE49-F238E27FC236}">
                <a16:creationId xmlns:a16="http://schemas.microsoft.com/office/drawing/2014/main" id="{DCC36056-C6D8-AAC1-668B-253EC83F3A2A}"/>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078652" y="1178450"/>
            <a:ext cx="6969012" cy="3679072"/>
          </a:xfrm>
          <a:prstGeom prst="rect">
            <a:avLst/>
          </a:prstGeom>
        </p:spPr>
      </p:pic>
      <p:sp>
        <p:nvSpPr>
          <p:cNvPr id="5" name="TextBox 4">
            <a:extLst>
              <a:ext uri="{FF2B5EF4-FFF2-40B4-BE49-F238E27FC236}">
                <a16:creationId xmlns:a16="http://schemas.microsoft.com/office/drawing/2014/main" id="{B622813E-C652-AB9B-3760-1721D21F2CCB}"/>
              </a:ext>
            </a:extLst>
          </p:cNvPr>
          <p:cNvSpPr txBox="1"/>
          <p:nvPr/>
        </p:nvSpPr>
        <p:spPr>
          <a:xfrm>
            <a:off x="5686963" y="148210"/>
            <a:ext cx="2923118" cy="817245"/>
          </a:xfrm>
          <a:prstGeom prst="wedgeRoundRectCallout">
            <a:avLst>
              <a:gd name="adj1" fmla="val 12936"/>
              <a:gd name="adj2" fmla="val 71846"/>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600" dirty="0"/>
              <a:t>Though each task’s demonstrations need to be “engineered” manually! </a:t>
            </a:r>
            <a:r>
              <a:rPr lang="en-US" sz="1600" dirty="0">
                <a:sym typeface="Wingdings" pitchFamily="2" charset="2"/>
              </a:rPr>
              <a:t> </a:t>
            </a:r>
            <a:endParaRPr lang="en-US" sz="16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pic>
        <p:nvPicPr>
          <p:cNvPr id="10" name="object 10"/>
          <p:cNvPicPr/>
          <p:nvPr/>
        </p:nvPicPr>
        <p:blipFill>
          <a:blip r:embed="rId4"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a:t>Zero-Shot </a:t>
            </a:r>
            <a:r>
              <a:rPr lang="en-US" sz="2800" spc="-65" dirty="0" err="1"/>
              <a:t>CoT</a:t>
            </a:r>
            <a:endParaRPr lang="en-US" dirty="0"/>
          </a:p>
        </p:txBody>
      </p:sp>
      <p:sp>
        <p:nvSpPr>
          <p:cNvPr id="6" name="Text Placeholder 5">
            <a:extLst>
              <a:ext uri="{FF2B5EF4-FFF2-40B4-BE49-F238E27FC236}">
                <a16:creationId xmlns:a16="http://schemas.microsoft.com/office/drawing/2014/main" id="{AECECA4F-C3E4-3E01-06F8-2EBCD38CD05D}"/>
              </a:ext>
            </a:extLst>
          </p:cNvPr>
          <p:cNvSpPr>
            <a:spLocks noGrp="1"/>
          </p:cNvSpPr>
          <p:nvPr>
            <p:ph type="body" sz="quarter" idx="16"/>
          </p:nvPr>
        </p:nvSpPr>
        <p:spPr/>
        <p:txBody>
          <a:bodyPr/>
          <a:lstStyle/>
          <a:p>
            <a:endParaRPr lang="en-US"/>
          </a:p>
        </p:txBody>
      </p:sp>
      <p:sp>
        <p:nvSpPr>
          <p:cNvPr id="2" name="object 17">
            <a:extLst>
              <a:ext uri="{FF2B5EF4-FFF2-40B4-BE49-F238E27FC236}">
                <a16:creationId xmlns:a16="http://schemas.microsoft.com/office/drawing/2014/main" id="{B7669410-E3E7-0546-F2A7-6E67A7930F35}"/>
              </a:ext>
            </a:extLst>
          </p:cNvPr>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Tree>
    <p:extLst>
      <p:ext uri="{BB962C8B-B14F-4D97-AF65-F5344CB8AC3E}">
        <p14:creationId xmlns:p14="http://schemas.microsoft.com/office/powerpoint/2010/main" val="684697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grpSp>
        <p:nvGrpSpPr>
          <p:cNvPr id="6" name="object 6"/>
          <p:cNvGrpSpPr/>
          <p:nvPr/>
        </p:nvGrpSpPr>
        <p:grpSpPr>
          <a:xfrm>
            <a:off x="3872967" y="3471087"/>
            <a:ext cx="3367404" cy="1381125"/>
            <a:chOff x="4453992" y="3051987"/>
            <a:chExt cx="3367404" cy="1381125"/>
          </a:xfrm>
        </p:grpSpPr>
        <p:pic>
          <p:nvPicPr>
            <p:cNvPr id="7" name="object 7"/>
            <p:cNvPicPr/>
            <p:nvPr/>
          </p:nvPicPr>
          <p:blipFill>
            <a:blip r:embed="rId4" cstate="print"/>
            <a:stretch>
              <a:fillRect/>
            </a:stretch>
          </p:blipFill>
          <p:spPr>
            <a:xfrm>
              <a:off x="4453992" y="3147734"/>
              <a:ext cx="3367152" cy="1284783"/>
            </a:xfrm>
            <a:prstGeom prst="rect">
              <a:avLst/>
            </a:prstGeom>
          </p:spPr>
        </p:pic>
        <p:sp>
          <p:nvSpPr>
            <p:cNvPr id="8" name="object 8"/>
            <p:cNvSpPr/>
            <p:nvPr/>
          </p:nvSpPr>
          <p:spPr>
            <a:xfrm>
              <a:off x="6470924" y="3056750"/>
              <a:ext cx="652780" cy="208279"/>
            </a:xfrm>
            <a:custGeom>
              <a:avLst/>
              <a:gdLst/>
              <a:ahLst/>
              <a:cxnLst/>
              <a:rect l="l" t="t" r="r" b="b"/>
              <a:pathLst>
                <a:path w="652779" h="208279">
                  <a:moveTo>
                    <a:pt x="652499" y="208199"/>
                  </a:moveTo>
                  <a:lnTo>
                    <a:pt x="0" y="208199"/>
                  </a:lnTo>
                  <a:lnTo>
                    <a:pt x="0" y="0"/>
                  </a:lnTo>
                  <a:lnTo>
                    <a:pt x="652499" y="0"/>
                  </a:lnTo>
                  <a:lnTo>
                    <a:pt x="652499" y="208199"/>
                  </a:lnTo>
                  <a:close/>
                </a:path>
              </a:pathLst>
            </a:custGeom>
            <a:solidFill>
              <a:srgbClr val="FFFFFF"/>
            </a:solidFill>
          </p:spPr>
          <p:txBody>
            <a:bodyPr wrap="square" lIns="0" tIns="0" rIns="0" bIns="0" rtlCol="0"/>
            <a:lstStyle/>
            <a:p>
              <a:endParaRPr>
                <a:latin typeface="Corbel" panose="020B0503020204020204" pitchFamily="34" charset="0"/>
              </a:endParaRPr>
            </a:p>
          </p:txBody>
        </p:sp>
        <p:sp>
          <p:nvSpPr>
            <p:cNvPr id="9" name="object 9"/>
            <p:cNvSpPr/>
            <p:nvPr/>
          </p:nvSpPr>
          <p:spPr>
            <a:xfrm>
              <a:off x="6470924" y="3056750"/>
              <a:ext cx="652780" cy="208279"/>
            </a:xfrm>
            <a:custGeom>
              <a:avLst/>
              <a:gdLst/>
              <a:ahLst/>
              <a:cxnLst/>
              <a:rect l="l" t="t" r="r" b="b"/>
              <a:pathLst>
                <a:path w="652779" h="208279">
                  <a:moveTo>
                    <a:pt x="0" y="0"/>
                  </a:moveTo>
                  <a:lnTo>
                    <a:pt x="652499" y="0"/>
                  </a:lnTo>
                  <a:lnTo>
                    <a:pt x="652499" y="208199"/>
                  </a:lnTo>
                  <a:lnTo>
                    <a:pt x="0" y="208199"/>
                  </a:lnTo>
                  <a:lnTo>
                    <a:pt x="0" y="0"/>
                  </a:lnTo>
                  <a:close/>
                </a:path>
              </a:pathLst>
            </a:custGeom>
            <a:ln w="9524">
              <a:solidFill>
                <a:srgbClr val="FFFFFF"/>
              </a:solidFill>
            </a:ln>
          </p:spPr>
          <p:txBody>
            <a:bodyPr wrap="square" lIns="0" tIns="0" rIns="0" bIns="0" rtlCol="0"/>
            <a:lstStyle/>
            <a:p>
              <a:endParaRPr>
                <a:latin typeface="Corbel" panose="020B0503020204020204" pitchFamily="34" charset="0"/>
              </a:endParaRPr>
            </a:p>
          </p:txBody>
        </p:sp>
      </p:grpSp>
      <p:pic>
        <p:nvPicPr>
          <p:cNvPr id="10" name="object 10"/>
          <p:cNvPicPr/>
          <p:nvPr/>
        </p:nvPicPr>
        <p:blipFill>
          <a:blip r:embed="rId5"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4" name="object 14"/>
          <p:cNvSpPr txBox="1"/>
          <p:nvPr/>
        </p:nvSpPr>
        <p:spPr>
          <a:xfrm>
            <a:off x="7443725" y="4134429"/>
            <a:ext cx="1709800" cy="382156"/>
          </a:xfrm>
          <a:prstGeom prst="rect">
            <a:avLst/>
          </a:prstGeom>
        </p:spPr>
        <p:txBody>
          <a:bodyPr vert="horz" wrap="square" lIns="0" tIns="12700" rIns="0" bIns="0" rtlCol="0">
            <a:spAutoFit/>
          </a:bodyPr>
          <a:lstStyle/>
          <a:p>
            <a:pPr marL="12700" marR="5080">
              <a:lnSpc>
                <a:spcPct val="100000"/>
              </a:lnSpc>
              <a:spcBef>
                <a:spcPts val="100"/>
              </a:spcBef>
            </a:pPr>
            <a:r>
              <a:rPr sz="1200" b="1" spc="-90" dirty="0">
                <a:latin typeface="Corbel" panose="020B0503020204020204" pitchFamily="34" charset="0"/>
                <a:cs typeface="Times New Roman"/>
              </a:rPr>
              <a:t>T</a:t>
            </a:r>
            <a:r>
              <a:rPr sz="1200" b="1" spc="-5" dirty="0">
                <a:latin typeface="Corbel" panose="020B0503020204020204" pitchFamily="34" charset="0"/>
                <a:cs typeface="Times New Roman"/>
              </a:rPr>
              <a:t>wo-stag</a:t>
            </a:r>
            <a:r>
              <a:rPr sz="1200" b="1" dirty="0">
                <a:latin typeface="Corbel" panose="020B0503020204020204" pitchFamily="34" charset="0"/>
                <a:cs typeface="Times New Roman"/>
              </a:rPr>
              <a:t>e</a:t>
            </a:r>
            <a:r>
              <a:rPr lang="en-US" sz="1200" b="1" spc="-5" dirty="0">
                <a:latin typeface="Corbel" panose="020B0503020204020204" pitchFamily="34" charset="0"/>
                <a:cs typeface="Times New Roman"/>
              </a:rPr>
              <a:t> </a:t>
            </a:r>
            <a:r>
              <a:rPr sz="1200" b="1" spc="-5" dirty="0">
                <a:latin typeface="Corbel" panose="020B0503020204020204" pitchFamily="34" charset="0"/>
                <a:cs typeface="Times New Roman"/>
              </a:rPr>
              <a:t>P</a:t>
            </a:r>
            <a:r>
              <a:rPr sz="1200" b="1" spc="-25" dirty="0">
                <a:latin typeface="Corbel" panose="020B0503020204020204" pitchFamily="34" charset="0"/>
                <a:cs typeface="Times New Roman"/>
              </a:rPr>
              <a:t>r</a:t>
            </a:r>
            <a:r>
              <a:rPr sz="1200" b="1" dirty="0">
                <a:latin typeface="Corbel" panose="020B0503020204020204" pitchFamily="34" charset="0"/>
                <a:cs typeface="Times New Roman"/>
              </a:rPr>
              <a:t>ompting  </a:t>
            </a: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8" name="object 18"/>
          <p:cNvSpPr txBox="1"/>
          <p:nvPr/>
        </p:nvSpPr>
        <p:spPr>
          <a:xfrm>
            <a:off x="5834600" y="3496429"/>
            <a:ext cx="15687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rbel" panose="020B0503020204020204" pitchFamily="34" charset="0"/>
                <a:cs typeface="MS UI Gothic"/>
              </a:rPr>
              <a:t>（</a:t>
            </a:r>
            <a:r>
              <a:rPr sz="1200" spc="-5" dirty="0">
                <a:latin typeface="Corbel" panose="020B0503020204020204" pitchFamily="34" charset="0"/>
                <a:cs typeface="Times New Roman"/>
              </a:rPr>
              <a:t>KoJima</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a:t>Zero-Shot </a:t>
            </a:r>
            <a:r>
              <a:rPr lang="en-US" sz="2800" spc="-65" dirty="0" err="1"/>
              <a:t>CoT</a:t>
            </a:r>
            <a:endParaRPr lang="en-US" dirty="0"/>
          </a:p>
        </p:txBody>
      </p:sp>
      <p:sp>
        <p:nvSpPr>
          <p:cNvPr id="2" name="Text Placeholder 1">
            <a:extLst>
              <a:ext uri="{FF2B5EF4-FFF2-40B4-BE49-F238E27FC236}">
                <a16:creationId xmlns:a16="http://schemas.microsoft.com/office/drawing/2014/main" id="{2CBC2A0F-7281-7A13-13AE-D64FF6BF0D6B}"/>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764319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type="body" sz="quarter" idx="16"/>
          </p:nvPr>
        </p:nvSpPr>
        <p:spPr/>
        <p:txBody>
          <a:bodyPr>
            <a:normAutofit/>
          </a:bodyPr>
          <a:lstStyle/>
          <a:p>
            <a:r>
              <a:rPr lang="en-US" sz="1400" b="1" dirty="0"/>
              <a:t>Setup:</a:t>
            </a:r>
            <a:r>
              <a:rPr lang="en-US" sz="1400" dirty="0"/>
              <a:t> show </a:t>
            </a:r>
            <a:r>
              <a:rPr lang="en-US" sz="1400" dirty="0">
                <a:solidFill>
                  <a:srgbClr val="C00000"/>
                </a:solidFill>
              </a:rPr>
              <a:t>demonstrations </a:t>
            </a:r>
            <a:r>
              <a:rPr lang="en-US" sz="1400" dirty="0"/>
              <a:t>that contain the </a:t>
            </a:r>
            <a:r>
              <a:rPr lang="en-US" sz="1400" dirty="0">
                <a:solidFill>
                  <a:srgbClr val="C00000"/>
                </a:solidFill>
              </a:rPr>
              <a:t>decompositions</a:t>
            </a:r>
            <a:r>
              <a:rPr lang="en-US" sz="1400" dirty="0"/>
              <a:t> </a:t>
            </a:r>
          </a:p>
          <a:p>
            <a:r>
              <a:rPr lang="en-US" sz="1400" dirty="0"/>
              <a:t>The gains of multi-step prompting increases with scale. </a:t>
            </a:r>
          </a:p>
          <a:p>
            <a:r>
              <a:rPr lang="en-US" sz="1400" dirty="0"/>
              <a:t>Prompting achieves </a:t>
            </a:r>
            <a:r>
              <a:rPr lang="en-US" sz="1400" dirty="0">
                <a:solidFill>
                  <a:srgbClr val="C00000"/>
                </a:solidFill>
              </a:rPr>
              <a:t>better perf than </a:t>
            </a:r>
            <a:r>
              <a:rPr lang="en-US" sz="1400" dirty="0"/>
              <a:t>[smaller] models that are fine-tuned on a lot more data. </a:t>
            </a:r>
          </a:p>
        </p:txBody>
      </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3"/>
              </a:rPr>
              <a:t>“Large Language Models are Zero-Shot Reasoners”, Kojima et al. 2022</a:t>
            </a:r>
            <a:r>
              <a:rPr lang="en-US" sz="1100" dirty="0">
                <a:latin typeface="Corbel" panose="020B0503020204020204" pitchFamily="34" charset="0"/>
              </a:rPr>
              <a:t>] </a:t>
            </a:r>
          </a:p>
        </p:txBody>
      </p:sp>
      <p:pic>
        <p:nvPicPr>
          <p:cNvPr id="4" name="Picture 3" descr="Chart, line chart&#10;&#10;Description automatically generated">
            <a:extLst>
              <a:ext uri="{FF2B5EF4-FFF2-40B4-BE49-F238E27FC236}">
                <a16:creationId xmlns:a16="http://schemas.microsoft.com/office/drawing/2014/main" id="{48C0B19B-96F9-9201-40EA-0B4760AB662F}"/>
              </a:ext>
            </a:extLst>
          </p:cNvPr>
          <p:cNvPicPr>
            <a:picLocks noChangeAspect="1"/>
          </p:cNvPicPr>
          <p:nvPr/>
        </p:nvPicPr>
        <p:blipFill>
          <a:blip r:embed="rId4"/>
          <a:stretch>
            <a:fillRect/>
          </a:stretch>
        </p:blipFill>
        <p:spPr>
          <a:xfrm>
            <a:off x="1059180" y="2337022"/>
            <a:ext cx="6598918" cy="2366059"/>
          </a:xfrm>
          <a:prstGeom prst="rect">
            <a:avLst/>
          </a:prstGeom>
        </p:spPr>
      </p:pic>
    </p:spTree>
    <p:extLst>
      <p:ext uri="{BB962C8B-B14F-4D97-AF65-F5344CB8AC3E}">
        <p14:creationId xmlns:p14="http://schemas.microsoft.com/office/powerpoint/2010/main" val="25640473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type="body" sz="quarter" idx="16"/>
          </p:nvPr>
        </p:nvSpPr>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411081"/>
            <a:ext cx="8762148" cy="4188439"/>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033A2E-CECC-14F3-E099-769F614271B4}"/>
              </a:ext>
            </a:extLst>
          </p:cNvPr>
          <p:cNvSpPr>
            <a:spLocks noGrp="1"/>
          </p:cNvSpPr>
          <p:nvPr>
            <p:ph type="title"/>
          </p:nvPr>
        </p:nvSpPr>
        <p:spPr/>
        <p:txBody>
          <a:bodyPr/>
          <a:lstStyle/>
          <a:p>
            <a:r>
              <a:rPr lang="en-US" sz="2800" dirty="0"/>
              <a:t>Self-Consistency Leads to Improved Results</a:t>
            </a:r>
          </a:p>
        </p:txBody>
      </p:sp>
      <p:sp>
        <p:nvSpPr>
          <p:cNvPr id="6" name="Text Placeholder 5">
            <a:extLst>
              <a:ext uri="{FF2B5EF4-FFF2-40B4-BE49-F238E27FC236}">
                <a16:creationId xmlns:a16="http://schemas.microsoft.com/office/drawing/2014/main" id="{BD16C907-E583-7046-E26B-49224F187093}"/>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239990" y="1343140"/>
            <a:ext cx="6494397" cy="345271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33186-81F3-FA2D-AA8C-910A32D8766D}"/>
              </a:ext>
            </a:extLst>
          </p:cNvPr>
          <p:cNvSpPr>
            <a:spLocks noGrp="1"/>
          </p:cNvSpPr>
          <p:nvPr>
            <p:ph type="title"/>
          </p:nvPr>
        </p:nvSpPr>
        <p:spPr/>
        <p:txBody>
          <a:bodyPr>
            <a:normAutofit fontScale="90000"/>
          </a:bodyPr>
          <a:lstStyle/>
          <a:p>
            <a:r>
              <a:rPr lang="en-US" dirty="0"/>
              <a:t>Multi-Step Prompting: Parting Comments </a:t>
            </a:r>
          </a:p>
        </p:txBody>
      </p:sp>
      <p:sp>
        <p:nvSpPr>
          <p:cNvPr id="4" name="Content Placeholder 3">
            <a:extLst>
              <a:ext uri="{FF2B5EF4-FFF2-40B4-BE49-F238E27FC236}">
                <a16:creationId xmlns:a16="http://schemas.microsoft.com/office/drawing/2014/main" id="{87910757-7CD4-A473-A7BC-3A44CE28DFB9}"/>
              </a:ext>
            </a:extLst>
          </p:cNvPr>
          <p:cNvSpPr>
            <a:spLocks noGrp="1"/>
          </p:cNvSpPr>
          <p:nvPr>
            <p:ph type="body" sz="quarter" idx="16"/>
          </p:nvPr>
        </p:nvSpPr>
        <p:spPr/>
        <p:txBody>
          <a:bodyPr/>
          <a:lstStyle/>
          <a:p>
            <a:r>
              <a:rPr lang="en-US" dirty="0"/>
              <a:t>Prompting LMs to explain their reasoning improves their performance. </a:t>
            </a:r>
          </a:p>
          <a:p>
            <a:r>
              <a:rPr lang="en-US" dirty="0"/>
              <a:t>However, their steps aren’t always correct. </a:t>
            </a:r>
          </a:p>
          <a:p>
            <a:pPr lvl="1"/>
            <a:r>
              <a:rPr lang="en-US" dirty="0"/>
              <a:t>A useful repository of annotation: </a:t>
            </a:r>
            <a:r>
              <a:rPr lang="en-US" dirty="0">
                <a:hlinkClick r:id="rId2"/>
              </a:rPr>
              <a:t>https://github.com/OpenBioLink/ThoughtSource</a:t>
            </a:r>
            <a:r>
              <a:rPr lang="en-US" dirty="0"/>
              <a:t> </a:t>
            </a:r>
          </a:p>
          <a:p>
            <a:endParaRPr lang="en-US" dirty="0"/>
          </a:p>
          <a:p>
            <a:r>
              <a:rPr lang="en-US" dirty="0"/>
              <a:t>There is much to research on here: </a:t>
            </a:r>
          </a:p>
          <a:p>
            <a:pPr lvl="1"/>
            <a:r>
              <a:rPr lang="en-US" dirty="0"/>
              <a:t>When do LMs over-reason or under-reason? </a:t>
            </a:r>
          </a:p>
          <a:p>
            <a:pPr lvl="1"/>
            <a:r>
              <a:rPr lang="en-US" dirty="0"/>
              <a:t>How do adjust the granularity of step? </a:t>
            </a:r>
          </a:p>
          <a:p>
            <a:pPr lvl="1"/>
            <a:r>
              <a:rPr lang="en-US" dirty="0"/>
              <a:t>How to use use given references in the proofs? </a:t>
            </a:r>
          </a:p>
          <a:p>
            <a:pPr lvl="1"/>
            <a:r>
              <a:rPr lang="en-US" dirty="0"/>
              <a:t>How do use external “tools” (e.g., logic, calculator, Python) in forming proofs? </a:t>
            </a:r>
          </a:p>
          <a:p>
            <a:endParaRPr lang="en-US" dirty="0"/>
          </a:p>
          <a:p>
            <a:endParaRPr lang="en-US" dirty="0"/>
          </a:p>
          <a:p>
            <a:endParaRPr lang="en-US" dirty="0"/>
          </a:p>
        </p:txBody>
      </p:sp>
    </p:spTree>
    <p:extLst>
      <p:ext uri="{BB962C8B-B14F-4D97-AF65-F5344CB8AC3E}">
        <p14:creationId xmlns:p14="http://schemas.microsoft.com/office/powerpoint/2010/main" val="29207888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type="body" sz="quarter" idx="16"/>
          </p:nvPr>
        </p:nvSpPr>
        <p:spPr/>
        <p:txBody>
          <a:bodyPr/>
          <a:lstStyle/>
          <a:p>
            <a:r>
              <a:rPr lang="en-US" dirty="0"/>
              <a:t>Prompting language models is a powerful way to adapt them to our desired tasks. </a:t>
            </a:r>
          </a:p>
          <a:p>
            <a:pPr lvl="1"/>
            <a:r>
              <a:rPr lang="en-US" dirty="0"/>
              <a:t>We saw prompting via in-context demonstrations </a:t>
            </a:r>
          </a:p>
          <a:p>
            <a:pPr lvl="1"/>
            <a:r>
              <a:rPr lang="en-US" dirty="0"/>
              <a:t>We also saw various variants and extensions </a:t>
            </a:r>
          </a:p>
          <a:p>
            <a:pPr marL="0" indent="0">
              <a:buNone/>
            </a:pPr>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9" dirty="0">
                <a:latin typeface="Calibri"/>
                <a:cs typeface="Calibri"/>
              </a:rPr>
              <a:t> </a:t>
            </a:r>
            <a:r>
              <a:rPr lang="en-US" sz="3297" dirty="0">
                <a:latin typeface="Calibri"/>
                <a:cs typeface="Calibri"/>
              </a:rPr>
              <a:t>F</a:t>
            </a:r>
            <a:r>
              <a:rPr sz="3297" dirty="0">
                <a:latin typeface="Calibri"/>
                <a:cs typeface="Calibri"/>
              </a:rPr>
              <a:t>ine-tuning</a:t>
            </a:r>
          </a:p>
        </p:txBody>
      </p:sp>
      <p:pic>
        <p:nvPicPr>
          <p:cNvPr id="3" name="object 3"/>
          <p:cNvPicPr/>
          <p:nvPr/>
        </p:nvPicPr>
        <p:blipFill>
          <a:blip r:embed="rId2" cstate="print"/>
          <a:stretch>
            <a:fillRect/>
          </a:stretch>
        </p:blipFill>
        <p:spPr>
          <a:xfrm>
            <a:off x="1149236" y="1585864"/>
            <a:ext cx="6768090" cy="3248528"/>
          </a:xfrm>
          <a:prstGeom prst="rect">
            <a:avLst/>
          </a:prstGeom>
        </p:spPr>
      </p:pic>
      <p:sp>
        <p:nvSpPr>
          <p:cNvPr id="4" name="object 4"/>
          <p:cNvSpPr txBox="1"/>
          <p:nvPr/>
        </p:nvSpPr>
        <p:spPr>
          <a:xfrm>
            <a:off x="3254942" y="4967893"/>
            <a:ext cx="2394428" cy="143803"/>
          </a:xfrm>
          <a:prstGeom prst="rect">
            <a:avLst/>
          </a:prstGeom>
        </p:spPr>
        <p:txBody>
          <a:bodyPr vert="horz" wrap="square" lIns="0" tIns="7220" rIns="0" bIns="0" rtlCol="0">
            <a:spAutoFit/>
          </a:bodyPr>
          <a:lstStyle/>
          <a:p>
            <a:pPr marL="5776">
              <a:spcBef>
                <a:spcPts val="57"/>
              </a:spcBef>
            </a:pPr>
            <a:r>
              <a:rPr sz="887" spc="-16" dirty="0">
                <a:solidFill>
                  <a:srgbClr val="5E5E5E"/>
                </a:solidFill>
                <a:latin typeface="Trebuchet MS"/>
                <a:cs typeface="Trebuchet MS"/>
              </a:rPr>
              <a:t>fig</a:t>
            </a:r>
            <a:r>
              <a:rPr sz="887" spc="-7" dirty="0">
                <a:solidFill>
                  <a:srgbClr val="5E5E5E"/>
                </a:solidFill>
                <a:latin typeface="Trebuchet MS"/>
                <a:cs typeface="Trebuchet MS"/>
              </a:rPr>
              <a:t> </a:t>
            </a:r>
            <a:r>
              <a:rPr sz="887" spc="20" dirty="0">
                <a:solidFill>
                  <a:srgbClr val="5E5E5E"/>
                </a:solidFill>
                <a:latin typeface="Trebuchet MS"/>
                <a:cs typeface="Trebuchet MS"/>
              </a:rPr>
              <a:t>source</a:t>
            </a:r>
            <a:r>
              <a:rPr sz="887" spc="-5" dirty="0">
                <a:solidFill>
                  <a:srgbClr val="5E5E5E"/>
                </a:solidFill>
                <a:latin typeface="Trebuchet MS"/>
                <a:cs typeface="Trebuchet MS"/>
              </a:rPr>
              <a:t> </a:t>
            </a:r>
            <a:r>
              <a:rPr sz="887" spc="-20" dirty="0">
                <a:solidFill>
                  <a:srgbClr val="5E5E5E"/>
                </a:solidFill>
                <a:latin typeface="Trebuchet MS"/>
                <a:cs typeface="Trebuchet MS"/>
              </a:rPr>
              <a:t>https://arxiv.org/pdf/2303.15647.pdf</a:t>
            </a:r>
            <a:endParaRPr sz="887" dirty="0">
              <a:latin typeface="Trebuchet MS"/>
              <a:cs typeface="Trebuchet MS"/>
            </a:endParaRPr>
          </a:p>
        </p:txBody>
      </p:sp>
    </p:spTree>
    <p:extLst>
      <p:ext uri="{BB962C8B-B14F-4D97-AF65-F5344CB8AC3E}">
        <p14:creationId xmlns:p14="http://schemas.microsoft.com/office/powerpoint/2010/main" val="9906118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315E-04B7-A704-F680-6E73332D72FB}"/>
              </a:ext>
            </a:extLst>
          </p:cNvPr>
          <p:cNvSpPr>
            <a:spLocks noGrp="1"/>
          </p:cNvSpPr>
          <p:nvPr>
            <p:ph type="title"/>
          </p:nvPr>
        </p:nvSpPr>
        <p:spPr/>
        <p:txBody>
          <a:bodyPr/>
          <a:lstStyle/>
          <a:p>
            <a:r>
              <a:rPr lang="en-US" dirty="0"/>
              <a:t>Prompt Engineering</a:t>
            </a:r>
          </a:p>
        </p:txBody>
      </p:sp>
      <p:sp>
        <p:nvSpPr>
          <p:cNvPr id="3" name="Text Placeholder 2">
            <a:extLst>
              <a:ext uri="{FF2B5EF4-FFF2-40B4-BE49-F238E27FC236}">
                <a16:creationId xmlns:a16="http://schemas.microsoft.com/office/drawing/2014/main" id="{8958AA22-8CF8-E8CA-1482-5D0E2021966C}"/>
              </a:ext>
            </a:extLst>
          </p:cNvPr>
          <p:cNvSpPr>
            <a:spLocks noGrp="1"/>
          </p:cNvSpPr>
          <p:nvPr>
            <p:ph type="body" sz="quarter" idx="16"/>
          </p:nvPr>
        </p:nvSpPr>
        <p:spPr>
          <a:xfrm>
            <a:off x="533920" y="1390650"/>
            <a:ext cx="4610894" cy="3077573"/>
          </a:xfrm>
        </p:spPr>
        <p:txBody>
          <a:bodyPr/>
          <a:lstStyle/>
          <a:p>
            <a:r>
              <a:rPr lang="en-US" dirty="0"/>
              <a:t>Reformulating tasks to a language that is </a:t>
            </a:r>
            <a:br>
              <a:rPr lang="en-US" dirty="0"/>
            </a:br>
            <a:r>
              <a:rPr lang="en-US" dirty="0"/>
              <a:t>easier to for the models. </a:t>
            </a:r>
          </a:p>
          <a:p>
            <a:pPr lvl="1"/>
            <a:r>
              <a:rPr lang="en-US" dirty="0"/>
              <a:t>Show demonstrations </a:t>
            </a:r>
          </a:p>
          <a:p>
            <a:pPr lvl="1"/>
            <a:r>
              <a:rPr lang="en-US" dirty="0"/>
              <a:t>Decompose your problem </a:t>
            </a:r>
          </a:p>
          <a:p>
            <a:pPr lvl="1"/>
            <a:r>
              <a:rPr lang="en-US" dirty="0"/>
              <a:t>Ask for rationales (a la </a:t>
            </a:r>
            <a:r>
              <a:rPr lang="en-US" dirty="0" err="1"/>
              <a:t>CoT</a:t>
            </a:r>
            <a:r>
              <a:rPr lang="en-US" dirty="0"/>
              <a:t>) </a:t>
            </a:r>
          </a:p>
          <a:p>
            <a:pPr lvl="1"/>
            <a:r>
              <a:rPr lang="en-US" dirty="0"/>
              <a:t>Check for consistency </a:t>
            </a:r>
          </a:p>
          <a:p>
            <a:pPr lvl="1"/>
            <a:r>
              <a:rPr lang="en-US" dirty="0"/>
              <a:t>… </a:t>
            </a:r>
          </a:p>
          <a:p>
            <a:pPr lvl="1"/>
            <a:endParaRPr lang="en-US" dirty="0"/>
          </a:p>
          <a:p>
            <a:pPr lvl="1"/>
            <a:endParaRPr lang="en-US" dirty="0"/>
          </a:p>
          <a:p>
            <a:r>
              <a:rPr lang="en-US" b="1" dirty="0"/>
              <a:t>Question for you:</a:t>
            </a:r>
            <a:r>
              <a:rPr lang="en-US" dirty="0"/>
              <a:t> will ”prompt engineering” </a:t>
            </a:r>
            <a:br>
              <a:rPr lang="en-US" dirty="0"/>
            </a:br>
            <a:r>
              <a:rPr lang="en-US" dirty="0"/>
              <a:t>be relevant topic in the coming years? </a:t>
            </a:r>
          </a:p>
          <a:p>
            <a:pPr lvl="1"/>
            <a:endParaRPr lang="en-US" dirty="0"/>
          </a:p>
          <a:p>
            <a:pPr lvl="1"/>
            <a:endParaRPr lang="en-US" dirty="0"/>
          </a:p>
        </p:txBody>
      </p:sp>
      <p:pic>
        <p:nvPicPr>
          <p:cNvPr id="5" name="Picture 4" descr="A person typing on a computer&#10;&#10;Description automatically generated">
            <a:extLst>
              <a:ext uri="{FF2B5EF4-FFF2-40B4-BE49-F238E27FC236}">
                <a16:creationId xmlns:a16="http://schemas.microsoft.com/office/drawing/2014/main" id="{42850339-9E6C-E487-2D52-6483710AC426}"/>
              </a:ext>
            </a:extLst>
          </p:cNvPr>
          <p:cNvPicPr>
            <a:picLocks noChangeAspect="1"/>
          </p:cNvPicPr>
          <p:nvPr/>
        </p:nvPicPr>
        <p:blipFill>
          <a:blip r:embed="rId3"/>
          <a:stretch>
            <a:fillRect/>
          </a:stretch>
        </p:blipFill>
        <p:spPr>
          <a:xfrm>
            <a:off x="5097906" y="886838"/>
            <a:ext cx="3512175" cy="3811926"/>
          </a:xfrm>
          <a:prstGeom prst="rect">
            <a:avLst/>
          </a:prstGeom>
        </p:spPr>
      </p:pic>
    </p:spTree>
    <p:extLst>
      <p:ext uri="{BB962C8B-B14F-4D97-AF65-F5344CB8AC3E}">
        <p14:creationId xmlns:p14="http://schemas.microsoft.com/office/powerpoint/2010/main" val="38468318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80B3-5099-1C23-8572-573B2AD7483D}"/>
              </a:ext>
            </a:extLst>
          </p:cNvPr>
          <p:cNvSpPr>
            <a:spLocks noGrp="1"/>
          </p:cNvSpPr>
          <p:nvPr>
            <p:ph type="title"/>
          </p:nvPr>
        </p:nvSpPr>
        <p:spPr/>
        <p:txBody>
          <a:bodyPr>
            <a:normAutofit/>
          </a:bodyPr>
          <a:lstStyle/>
          <a:p>
            <a:r>
              <a:rPr lang="en-US" dirty="0"/>
              <a:t>The Phases of Our Understanding </a:t>
            </a:r>
          </a:p>
        </p:txBody>
      </p:sp>
      <p:sp>
        <p:nvSpPr>
          <p:cNvPr id="3" name="Content Placeholder 2">
            <a:extLst>
              <a:ext uri="{FF2B5EF4-FFF2-40B4-BE49-F238E27FC236}">
                <a16:creationId xmlns:a16="http://schemas.microsoft.com/office/drawing/2014/main" id="{A4B454DC-CDAF-E799-D576-0DCDBE347632}"/>
              </a:ext>
            </a:extLst>
          </p:cNvPr>
          <p:cNvSpPr>
            <a:spLocks noGrp="1"/>
          </p:cNvSpPr>
          <p:nvPr>
            <p:ph type="body" sz="quarter" idx="16"/>
          </p:nvPr>
        </p:nvSpPr>
        <p:spPr/>
        <p:txBody>
          <a:bodyPr>
            <a:normAutofit fontScale="92500"/>
          </a:bodyPr>
          <a:lstStyle/>
          <a:p>
            <a:pPr marL="114300" indent="0" algn="ctr">
              <a:buNone/>
            </a:pPr>
            <a:endParaRPr lang="en-US" sz="2400" dirty="0"/>
          </a:p>
          <a:p>
            <a:pPr marL="114300" indent="0" algn="ctr">
              <a:buNone/>
            </a:pPr>
            <a:r>
              <a:rPr lang="en-US" sz="2400" dirty="0"/>
              <a:t>“Language modeling is a useful </a:t>
            </a:r>
            <a:r>
              <a:rPr lang="en-US" sz="2400" dirty="0">
                <a:solidFill>
                  <a:srgbClr val="C00000"/>
                </a:solidFill>
              </a:rPr>
              <a:t>subtask</a:t>
            </a:r>
            <a:r>
              <a:rPr lang="en-US" sz="2400" dirty="0"/>
              <a:t> for many NLP tasks” </a:t>
            </a:r>
            <a:br>
              <a:rPr lang="en-US" sz="2400" dirty="0"/>
            </a:br>
            <a:r>
              <a:rPr lang="en-US" sz="2400" dirty="0"/>
              <a:t>– everyone, pre-2018</a:t>
            </a:r>
          </a:p>
          <a:p>
            <a:pPr marL="114300" indent="0" algn="ctr">
              <a:buNone/>
            </a:pPr>
            <a:endParaRPr lang="en-US" sz="2400" dirty="0"/>
          </a:p>
          <a:p>
            <a:pPr marL="114300" indent="0" algn="ctr">
              <a:buNone/>
            </a:pPr>
            <a:endParaRPr lang="en-US" sz="2400" dirty="0"/>
          </a:p>
          <a:p>
            <a:pPr marL="114300" indent="0" algn="ctr">
              <a:buNone/>
            </a:pPr>
            <a:endParaRPr lang="en-US" sz="2400" dirty="0"/>
          </a:p>
          <a:p>
            <a:pPr marL="114300" indent="0" algn="ctr">
              <a:buNone/>
            </a:pPr>
            <a:r>
              <a:rPr lang="en-US" sz="2400" dirty="0"/>
              <a:t>“Language modeling is a useful </a:t>
            </a:r>
            <a:r>
              <a:rPr lang="en-US" sz="2400" dirty="0">
                <a:solidFill>
                  <a:srgbClr val="C00000"/>
                </a:solidFill>
              </a:rPr>
              <a:t>supertask</a:t>
            </a:r>
            <a:r>
              <a:rPr lang="en-US" sz="2400" dirty="0"/>
              <a:t> for many NLP tasks” </a:t>
            </a:r>
            <a:br>
              <a:rPr lang="en-US" sz="2400" dirty="0"/>
            </a:br>
            <a:r>
              <a:rPr lang="en-US" sz="2400" dirty="0"/>
              <a:t>– everyone, post-2018</a:t>
            </a:r>
          </a:p>
          <a:p>
            <a:pPr marL="114300" indent="0" algn="ctr">
              <a:buNone/>
            </a:pPr>
            <a:endParaRPr lang="en-US" sz="2400" dirty="0"/>
          </a:p>
          <a:p>
            <a:pPr marL="114300" indent="0" algn="ctr">
              <a:buNone/>
            </a:pPr>
            <a:endParaRPr lang="en-US" sz="2400" dirty="0"/>
          </a:p>
        </p:txBody>
      </p:sp>
    </p:spTree>
    <p:extLst>
      <p:ext uri="{BB962C8B-B14F-4D97-AF65-F5344CB8AC3E}">
        <p14:creationId xmlns:p14="http://schemas.microsoft.com/office/powerpoint/2010/main" val="27300665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4808-2518-6FF3-CA7C-DEB928F343E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74479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385" y="527650"/>
            <a:ext cx="8649969" cy="437011"/>
          </a:xfrm>
          <a:prstGeom prst="rect">
            <a:avLst/>
          </a:prstGeom>
        </p:spPr>
        <p:txBody>
          <a:bodyPr vert="horz" wrap="square" lIns="0" tIns="6065" rIns="0" bIns="0" rtlCol="0">
            <a:spAutoFit/>
          </a:bodyPr>
          <a:lstStyle/>
          <a:p>
            <a:pPr marL="5776">
              <a:lnSpc>
                <a:spcPct val="100000"/>
              </a:lnSpc>
              <a:spcBef>
                <a:spcPts val="48"/>
              </a:spcBef>
            </a:pPr>
            <a:r>
              <a:rPr lang="en-US" sz="2800" spc="-20" dirty="0">
                <a:latin typeface="Tahoma" panose="020B0604030504040204" pitchFamily="34" charset="0"/>
                <a:ea typeface="Tahoma" panose="020B0604030504040204" pitchFamily="34" charset="0"/>
                <a:cs typeface="Tahoma" panose="020B0604030504040204" pitchFamily="34" charset="0"/>
              </a:rPr>
              <a:t>Parameter-efficient</a:t>
            </a:r>
            <a:r>
              <a:rPr lang="en-US" sz="2800" spc="-9"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Fine-tuning: Adding Models</a:t>
            </a:r>
          </a:p>
        </p:txBody>
      </p:sp>
      <p:sp>
        <p:nvSpPr>
          <p:cNvPr id="5" name="Text Placeholder 4">
            <a:extLst>
              <a:ext uri="{FF2B5EF4-FFF2-40B4-BE49-F238E27FC236}">
                <a16:creationId xmlns:a16="http://schemas.microsoft.com/office/drawing/2014/main" id="{5468F5D4-0739-32A9-1CE9-127E04C8E80F}"/>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2092" dirty="0">
                <a:latin typeface="Calibri"/>
                <a:cs typeface="Calibri"/>
              </a:rPr>
              <a:t>Augmenting </a:t>
            </a:r>
            <a:r>
              <a:rPr lang="en-US" sz="2092" spc="2" dirty="0">
                <a:latin typeface="Calibri"/>
                <a:cs typeface="Calibri"/>
              </a:rPr>
              <a:t>the</a:t>
            </a:r>
            <a:r>
              <a:rPr lang="en-US" sz="2092" dirty="0">
                <a:latin typeface="Calibri"/>
                <a:cs typeface="Calibri"/>
              </a:rPr>
              <a:t> </a:t>
            </a:r>
            <a:r>
              <a:rPr lang="en-US" sz="2092" spc="-5" dirty="0">
                <a:latin typeface="Calibri"/>
                <a:cs typeface="Calibri"/>
              </a:rPr>
              <a:t>existing</a:t>
            </a:r>
            <a:r>
              <a:rPr lang="en-US" sz="2092" dirty="0">
                <a:latin typeface="Calibri"/>
                <a:cs typeface="Calibri"/>
              </a:rPr>
              <a:t> </a:t>
            </a:r>
            <a:r>
              <a:rPr lang="en-US" sz="2092" spc="-5" dirty="0">
                <a:latin typeface="Calibri"/>
                <a:cs typeface="Calibri"/>
              </a:rPr>
              <a:t>pre-trained</a:t>
            </a:r>
            <a:r>
              <a:rPr lang="en-US" sz="2092" dirty="0">
                <a:latin typeface="Calibri"/>
                <a:cs typeface="Calibri"/>
              </a:rPr>
              <a:t> </a:t>
            </a:r>
            <a:r>
              <a:rPr lang="en-US" sz="2092" spc="2" dirty="0">
                <a:latin typeface="Calibri"/>
                <a:cs typeface="Calibri"/>
              </a:rPr>
              <a:t>model</a:t>
            </a:r>
            <a:r>
              <a:rPr lang="en-US" sz="2092" dirty="0">
                <a:latin typeface="Calibri"/>
                <a:cs typeface="Calibri"/>
              </a:rPr>
              <a:t> </a:t>
            </a:r>
            <a:r>
              <a:rPr lang="en-US" sz="2092" spc="2" dirty="0">
                <a:latin typeface="Calibri"/>
                <a:cs typeface="Calibri"/>
              </a:rPr>
              <a:t>with </a:t>
            </a:r>
            <a:r>
              <a:rPr lang="en-US" sz="2092" spc="-11" dirty="0">
                <a:latin typeface="Calibri"/>
                <a:cs typeface="Calibri"/>
              </a:rPr>
              <a:t>extra</a:t>
            </a:r>
            <a:r>
              <a:rPr lang="en-US" sz="2092" dirty="0">
                <a:latin typeface="Calibri"/>
                <a:cs typeface="Calibri"/>
              </a:rPr>
              <a:t> </a:t>
            </a:r>
            <a:r>
              <a:rPr lang="en-US" sz="2092" spc="-9" dirty="0">
                <a:latin typeface="Calibri"/>
                <a:cs typeface="Calibri"/>
              </a:rPr>
              <a:t>parameters</a:t>
            </a:r>
            <a:r>
              <a:rPr lang="en-US" sz="2092" spc="2" dirty="0">
                <a:latin typeface="Calibri"/>
                <a:cs typeface="Calibri"/>
              </a:rPr>
              <a:t> or </a:t>
            </a:r>
            <a:r>
              <a:rPr lang="en-US" sz="2092" spc="-466" dirty="0">
                <a:latin typeface="Calibri"/>
                <a:cs typeface="Calibri"/>
              </a:rPr>
              <a:t> </a:t>
            </a:r>
            <a:r>
              <a:rPr lang="en-US" sz="2092" spc="-16" dirty="0">
                <a:latin typeface="Calibri"/>
                <a:cs typeface="Calibri"/>
              </a:rPr>
              <a:t>layers</a:t>
            </a:r>
            <a:r>
              <a:rPr lang="en-US" sz="2092" dirty="0">
                <a:latin typeface="Calibri"/>
                <a:cs typeface="Calibri"/>
              </a:rPr>
              <a:t> </a:t>
            </a:r>
            <a:r>
              <a:rPr lang="en-US" sz="2092" spc="2" dirty="0">
                <a:latin typeface="Calibri"/>
                <a:cs typeface="Calibri"/>
              </a:rPr>
              <a:t>and</a:t>
            </a:r>
            <a:r>
              <a:rPr lang="en-US" sz="2092" dirty="0">
                <a:latin typeface="Calibri"/>
                <a:cs typeface="Calibri"/>
              </a:rPr>
              <a:t> </a:t>
            </a:r>
            <a:r>
              <a:rPr lang="en-US" sz="2092" spc="-5" dirty="0">
                <a:latin typeface="Calibri"/>
                <a:cs typeface="Calibri"/>
              </a:rPr>
              <a:t>training</a:t>
            </a:r>
            <a:r>
              <a:rPr lang="en-US" sz="2092" dirty="0">
                <a:latin typeface="Calibri"/>
                <a:cs typeface="Calibri"/>
              </a:rPr>
              <a:t> </a:t>
            </a:r>
            <a:r>
              <a:rPr lang="en-US" sz="2092" spc="2" dirty="0">
                <a:latin typeface="Calibri"/>
                <a:cs typeface="Calibri"/>
              </a:rPr>
              <a:t>only</a:t>
            </a:r>
            <a:r>
              <a:rPr lang="en-US" sz="2092" dirty="0">
                <a:latin typeface="Calibri"/>
                <a:cs typeface="Calibri"/>
              </a:rPr>
              <a:t> </a:t>
            </a:r>
            <a:r>
              <a:rPr lang="en-US" sz="2092" spc="2" dirty="0">
                <a:latin typeface="Calibri"/>
                <a:cs typeface="Calibri"/>
              </a:rPr>
              <a:t>the</a:t>
            </a:r>
            <a:r>
              <a:rPr lang="en-US" sz="2092" dirty="0">
                <a:latin typeface="Calibri"/>
                <a:cs typeface="Calibri"/>
              </a:rPr>
              <a:t> new </a:t>
            </a:r>
            <a:r>
              <a:rPr lang="en-US" sz="2092" spc="-9" dirty="0">
                <a:latin typeface="Calibri"/>
                <a:cs typeface="Calibri"/>
              </a:rPr>
              <a:t>parameters</a:t>
            </a:r>
            <a:endParaRPr lang="en-US" sz="2092" dirty="0">
              <a:latin typeface="Calibri"/>
              <a:cs typeface="Calibri"/>
            </a:endParaRPr>
          </a:p>
          <a:p>
            <a:pPr marL="188585" indent="-171546">
              <a:spcBef>
                <a:spcPts val="530"/>
              </a:spcBef>
              <a:buFont typeface="Arial MT"/>
              <a:buChar char="•"/>
              <a:tabLst>
                <a:tab pos="188874" algn="l"/>
              </a:tabLst>
            </a:pPr>
            <a:r>
              <a:rPr lang="en-US" sz="2092" spc="-34" dirty="0">
                <a:latin typeface="Calibri"/>
                <a:cs typeface="Calibri"/>
              </a:rPr>
              <a:t>Two</a:t>
            </a:r>
            <a:r>
              <a:rPr lang="en-US" sz="2092" spc="-5" dirty="0">
                <a:latin typeface="Calibri"/>
                <a:cs typeface="Calibri"/>
              </a:rPr>
              <a:t> </a:t>
            </a:r>
            <a:r>
              <a:rPr lang="en-US" sz="2092" dirty="0">
                <a:latin typeface="Calibri"/>
                <a:cs typeface="Calibri"/>
              </a:rPr>
              <a:t>commonly</a:t>
            </a:r>
            <a:r>
              <a:rPr lang="en-US" sz="2092" spc="-5" dirty="0">
                <a:latin typeface="Calibri"/>
                <a:cs typeface="Calibri"/>
              </a:rPr>
              <a:t> </a:t>
            </a:r>
            <a:r>
              <a:rPr lang="en-US" sz="2092" spc="2" dirty="0">
                <a:latin typeface="Calibri"/>
                <a:cs typeface="Calibri"/>
              </a:rPr>
              <a:t>used</a:t>
            </a:r>
            <a:r>
              <a:rPr lang="en-US" sz="2092" spc="-5" dirty="0">
                <a:latin typeface="Calibri"/>
                <a:cs typeface="Calibri"/>
              </a:rPr>
              <a:t> </a:t>
            </a:r>
            <a:r>
              <a:rPr lang="en-US" sz="2092" dirty="0">
                <a:latin typeface="Calibri"/>
                <a:cs typeface="Calibri"/>
              </a:rPr>
              <a:t>methods:</a:t>
            </a:r>
          </a:p>
          <a:p>
            <a:pPr marL="360131" lvl="1" indent="-171835">
              <a:spcBef>
                <a:spcPts val="580"/>
              </a:spcBef>
              <a:buFont typeface="Arial MT"/>
              <a:buChar char="•"/>
              <a:tabLst>
                <a:tab pos="360420" algn="l"/>
              </a:tabLst>
            </a:pPr>
            <a:r>
              <a:rPr lang="en-US" sz="2092" b="1" spc="2" dirty="0">
                <a:latin typeface="Calibri"/>
                <a:cs typeface="Calibri"/>
              </a:rPr>
              <a:t>Soft</a:t>
            </a:r>
            <a:r>
              <a:rPr lang="en-US" sz="2092" b="1" spc="-16" dirty="0">
                <a:latin typeface="Calibri"/>
                <a:cs typeface="Calibri"/>
              </a:rPr>
              <a:t> </a:t>
            </a:r>
            <a:r>
              <a:rPr lang="en-US" sz="2092" b="1" spc="-5" dirty="0">
                <a:latin typeface="Calibri"/>
                <a:cs typeface="Calibri"/>
              </a:rPr>
              <a:t>prompts</a:t>
            </a:r>
            <a:endParaRPr lang="en-US" sz="2092" b="1" dirty="0">
              <a:latin typeface="Calibri"/>
              <a:cs typeface="Calibri"/>
            </a:endParaRPr>
          </a:p>
          <a:p>
            <a:pPr marL="360131" lvl="1" indent="-171835">
              <a:spcBef>
                <a:spcPts val="582"/>
              </a:spcBef>
              <a:buFont typeface="Arial MT"/>
              <a:buChar char="•"/>
              <a:tabLst>
                <a:tab pos="360420" algn="l"/>
              </a:tabLst>
            </a:pPr>
            <a:r>
              <a:rPr lang="en-US" sz="2092" spc="-7" dirty="0">
                <a:latin typeface="Calibri"/>
                <a:cs typeface="Calibri"/>
              </a:rPr>
              <a:t>Adapters</a:t>
            </a:r>
            <a:endParaRPr lang="en-US" sz="2092" dirty="0">
              <a:latin typeface="Calibri"/>
              <a:cs typeface="Calibri"/>
            </a:endParaRP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12</a:t>
            </a:fld>
            <a:endParaRPr spc="5" dirty="0"/>
          </a:p>
        </p:txBody>
      </p:sp>
      <p:pic>
        <p:nvPicPr>
          <p:cNvPr id="3" name="object 3">
            <a:extLst>
              <a:ext uri="{FF2B5EF4-FFF2-40B4-BE49-F238E27FC236}">
                <a16:creationId xmlns:a16="http://schemas.microsoft.com/office/drawing/2014/main" id="{EEA3752E-0A1E-4507-D5D2-EB22E3714D96}"/>
              </a:ext>
            </a:extLst>
          </p:cNvPr>
          <p:cNvPicPr/>
          <p:nvPr/>
        </p:nvPicPr>
        <p:blipFill>
          <a:blip r:embed="rId2" cstate="print"/>
          <a:stretch>
            <a:fillRect/>
          </a:stretch>
        </p:blipFill>
        <p:spPr>
          <a:xfrm>
            <a:off x="4016278" y="2635206"/>
            <a:ext cx="4795935" cy="2428292"/>
          </a:xfrm>
          <a:prstGeom prst="rect">
            <a:avLst/>
          </a:prstGeom>
        </p:spPr>
      </p:pic>
    </p:spTree>
    <p:extLst>
      <p:ext uri="{BB962C8B-B14F-4D97-AF65-F5344CB8AC3E}">
        <p14:creationId xmlns:p14="http://schemas.microsoft.com/office/powerpoint/2010/main" val="167585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dirty="0">
                <a:latin typeface="Tahoma" panose="020B0604030504040204" pitchFamily="34" charset="0"/>
                <a:ea typeface="Tahoma" panose="020B0604030504040204" pitchFamily="34" charset="0"/>
                <a:cs typeface="Tahoma" panose="020B0604030504040204" pitchFamily="34" charset="0"/>
              </a:rPr>
              <a:t>Soft</a:t>
            </a:r>
            <a:r>
              <a:rPr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a:t>
            </a:r>
            <a:r>
              <a:rPr sz="3297" spc="-11" dirty="0">
                <a:latin typeface="Tahoma" panose="020B0604030504040204" pitchFamily="34" charset="0"/>
                <a:ea typeface="Tahoma" panose="020B0604030504040204" pitchFamily="34" charset="0"/>
                <a:cs typeface="Tahoma" panose="020B0604030504040204" pitchFamily="34" charset="0"/>
              </a:rPr>
              <a:t>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28" name="Text Placeholder 27">
            <a:extLst>
              <a:ext uri="{FF2B5EF4-FFF2-40B4-BE49-F238E27FC236}">
                <a16:creationId xmlns:a16="http://schemas.microsoft.com/office/drawing/2014/main" id="{9C3EDD91-D60C-7A55-D2C0-06AD14C988AE}"/>
              </a:ext>
            </a:extLst>
          </p:cNvPr>
          <p:cNvSpPr>
            <a:spLocks noGrp="1"/>
          </p:cNvSpPr>
          <p:nvPr>
            <p:ph type="body" sz="quarter" idx="16"/>
          </p:nvPr>
        </p:nvSpPr>
        <p:spPr/>
        <p:txBody>
          <a:bodyPr/>
          <a:lstStyle/>
          <a:p>
            <a:endParaRPr lang="en-US"/>
          </a:p>
        </p:txBody>
      </p:sp>
      <p:sp>
        <p:nvSpPr>
          <p:cNvPr id="26" name="object 26"/>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13</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6" y="2690965"/>
            <a:ext cx="476229" cy="431176"/>
          </a:xfrm>
          <a:custGeom>
            <a:avLst/>
            <a:gdLst/>
            <a:ahLst/>
            <a:cxnLst/>
            <a:rect l="l" t="t" r="r" b="b"/>
            <a:pathLst>
              <a:path w="1047115" h="948054">
                <a:moveTo>
                  <a:pt x="523544" y="0"/>
                </a:moveTo>
                <a:lnTo>
                  <a:pt x="0" y="602250"/>
                </a:lnTo>
                <a:lnTo>
                  <a:pt x="342839" y="602250"/>
                </a:lnTo>
                <a:lnTo>
                  <a:pt x="342839" y="947758"/>
                </a:lnTo>
                <a:lnTo>
                  <a:pt x="704249" y="947758"/>
                </a:lnTo>
                <a:lnTo>
                  <a:pt x="704249" y="602250"/>
                </a:lnTo>
                <a:lnTo>
                  <a:pt x="1047090"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4" y="3218400"/>
            <a:ext cx="1875457" cy="199115"/>
          </a:xfrm>
          <a:prstGeom prst="rect">
            <a:avLst/>
          </a:prstGeom>
          <a:solidFill>
            <a:srgbClr val="56C1FF"/>
          </a:solidFill>
        </p:spPr>
        <p:txBody>
          <a:bodyPr vert="horz" wrap="square" lIns="0" tIns="17039" rIns="0" bIns="0" rtlCol="0">
            <a:spAutoFit/>
          </a:bodyPr>
          <a:lstStyle/>
          <a:p>
            <a:pPr marL="156817">
              <a:spcBef>
                <a:spcPts val="134"/>
              </a:spcBef>
            </a:pPr>
            <a:r>
              <a:rPr sz="1182" spc="41" dirty="0">
                <a:latin typeface="Arial MT"/>
                <a:cs typeface="Arial MT"/>
              </a:rPr>
              <a:t>continue</a:t>
            </a:r>
            <a:r>
              <a:rPr sz="1182" spc="-5" dirty="0">
                <a:latin typeface="Arial MT"/>
                <a:cs typeface="Arial MT"/>
              </a:rPr>
              <a:t> </a:t>
            </a:r>
            <a:r>
              <a:rPr sz="1182" spc="36" dirty="0">
                <a:latin typeface="Arial MT"/>
                <a:cs typeface="Arial MT"/>
              </a:rPr>
              <a:t>the</a:t>
            </a:r>
            <a:r>
              <a:rPr sz="1182" spc="-5" dirty="0">
                <a:latin typeface="Arial MT"/>
                <a:cs typeface="Arial MT"/>
              </a:rPr>
              <a:t> </a:t>
            </a:r>
            <a:r>
              <a:rPr sz="1182" spc="32" dirty="0">
                <a:latin typeface="Arial MT"/>
                <a:cs typeface="Arial MT"/>
              </a:rPr>
              <a:t>sentence</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478988" y="3821530"/>
            <a:ext cx="382369"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p</a:t>
            </a:r>
            <a:r>
              <a:rPr sz="887" spc="-20" dirty="0">
                <a:solidFill>
                  <a:srgbClr val="5E5E5E"/>
                </a:solidFill>
                <a:latin typeface="Trebuchet MS"/>
                <a:cs typeface="Trebuchet MS"/>
              </a:rPr>
              <a:t>r</a:t>
            </a:r>
            <a:r>
              <a:rPr sz="887" spc="9" dirty="0">
                <a:solidFill>
                  <a:srgbClr val="5E5E5E"/>
                </a:solidFill>
                <a:latin typeface="Trebuchet MS"/>
                <a:cs typeface="Trebuchet MS"/>
              </a:rPr>
              <a:t>ompt</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7" name="Google Shape;138;g1501cc781cf_0_0">
            <a:extLst>
              <a:ext uri="{FF2B5EF4-FFF2-40B4-BE49-F238E27FC236}">
                <a16:creationId xmlns:a16="http://schemas.microsoft.com/office/drawing/2014/main" id="{79DFC772-FB2E-D46C-4C19-7081CC103E67}"/>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22471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14</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1875457" cy="199115"/>
          </a:xfrm>
          <a:prstGeom prst="rect">
            <a:avLst/>
          </a:prstGeom>
          <a:solidFill>
            <a:srgbClr val="56C1FF"/>
          </a:solidFill>
        </p:spPr>
        <p:txBody>
          <a:bodyPr vert="horz" wrap="square" lIns="0" tIns="17039" rIns="0" bIns="0" rtlCol="0">
            <a:spAutoFit/>
          </a:bodyPr>
          <a:lstStyle/>
          <a:p>
            <a:pPr marL="156817">
              <a:spcBef>
                <a:spcPts val="134"/>
              </a:spcBef>
            </a:pPr>
            <a:r>
              <a:rPr sz="1182" spc="41" dirty="0">
                <a:latin typeface="Arial MT"/>
                <a:cs typeface="Arial MT"/>
              </a:rPr>
              <a:t>continue</a:t>
            </a:r>
            <a:r>
              <a:rPr sz="1182" spc="-5" dirty="0">
                <a:latin typeface="Arial MT"/>
                <a:cs typeface="Arial MT"/>
              </a:rPr>
              <a:t> </a:t>
            </a:r>
            <a:r>
              <a:rPr sz="1182" spc="36" dirty="0">
                <a:latin typeface="Arial MT"/>
                <a:cs typeface="Arial MT"/>
              </a:rPr>
              <a:t>the</a:t>
            </a:r>
            <a:r>
              <a:rPr sz="1182" spc="-5" dirty="0">
                <a:latin typeface="Arial MT"/>
                <a:cs typeface="Arial MT"/>
              </a:rPr>
              <a:t> </a:t>
            </a:r>
            <a:r>
              <a:rPr sz="1182" spc="32" dirty="0">
                <a:latin typeface="Arial MT"/>
                <a:cs typeface="Arial MT"/>
              </a:rPr>
              <a:t>sentence</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478988" y="3821530"/>
            <a:ext cx="382369"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p</a:t>
            </a:r>
            <a:r>
              <a:rPr sz="887" spc="-20" dirty="0">
                <a:solidFill>
                  <a:srgbClr val="5E5E5E"/>
                </a:solidFill>
                <a:latin typeface="Trebuchet MS"/>
                <a:cs typeface="Trebuchet MS"/>
              </a:rPr>
              <a:t>r</a:t>
            </a:r>
            <a:r>
              <a:rPr sz="887" spc="9" dirty="0">
                <a:solidFill>
                  <a:srgbClr val="5E5E5E"/>
                </a:solidFill>
                <a:latin typeface="Trebuchet MS"/>
                <a:cs typeface="Trebuchet MS"/>
              </a:rPr>
              <a:t>ompt</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6" name="object 26"/>
          <p:cNvSpPr txBox="1"/>
          <p:nvPr/>
        </p:nvSpPr>
        <p:spPr>
          <a:xfrm>
            <a:off x="718050" y="4211600"/>
            <a:ext cx="5490925" cy="594778"/>
          </a:xfrm>
          <a:prstGeom prst="rect">
            <a:avLst/>
          </a:prstGeom>
        </p:spPr>
        <p:txBody>
          <a:bodyPr vert="horz" wrap="square" lIns="0" tIns="0" rIns="0" bIns="0" rtlCol="0">
            <a:spAutoFit/>
          </a:bodyPr>
          <a:lstStyle/>
          <a:p>
            <a:pPr marL="5776">
              <a:lnSpc>
                <a:spcPts val="1901"/>
              </a:lnSpc>
            </a:pPr>
            <a:r>
              <a:rPr sz="2797" baseline="-6097" dirty="0">
                <a:latin typeface="Arial MT"/>
                <a:cs typeface="Arial MT"/>
              </a:rPr>
              <a:t>•</a:t>
            </a:r>
            <a:r>
              <a:rPr sz="2797" spc="40" baseline="-6097" dirty="0">
                <a:latin typeface="Arial MT"/>
                <a:cs typeface="Arial MT"/>
              </a:rPr>
              <a:t> </a:t>
            </a:r>
            <a:r>
              <a:rPr sz="1865" dirty="0">
                <a:latin typeface="Calibri"/>
                <a:cs typeface="Calibri"/>
              </a:rPr>
              <a:t>Designing </a:t>
            </a:r>
            <a:r>
              <a:rPr sz="1865" spc="-5" dirty="0">
                <a:latin typeface="Calibri"/>
                <a:cs typeface="Calibri"/>
              </a:rPr>
              <a:t>good</a:t>
            </a:r>
            <a:r>
              <a:rPr sz="1865" spc="2" dirty="0">
                <a:latin typeface="Calibri"/>
                <a:cs typeface="Calibri"/>
              </a:rPr>
              <a:t> </a:t>
            </a:r>
            <a:r>
              <a:rPr sz="1865" spc="-5" dirty="0">
                <a:latin typeface="Calibri"/>
                <a:cs typeface="Calibri"/>
              </a:rPr>
              <a:t>prompts</a:t>
            </a:r>
            <a:r>
              <a:rPr sz="1865" dirty="0">
                <a:latin typeface="Calibri"/>
                <a:cs typeface="Calibri"/>
              </a:rPr>
              <a:t> </a:t>
            </a:r>
            <a:r>
              <a:rPr sz="1865" spc="-2" dirty="0">
                <a:latin typeface="Calibri"/>
                <a:cs typeface="Calibri"/>
              </a:rPr>
              <a:t>might</a:t>
            </a:r>
            <a:r>
              <a:rPr sz="1865" dirty="0">
                <a:latin typeface="Calibri"/>
                <a:cs typeface="Calibri"/>
              </a:rPr>
              <a:t> be </a:t>
            </a:r>
            <a:r>
              <a:rPr sz="1865" spc="-2" dirty="0">
                <a:latin typeface="Calibri"/>
                <a:cs typeface="Calibri"/>
              </a:rPr>
              <a:t>difficult</a:t>
            </a:r>
            <a:r>
              <a:rPr sz="1865" spc="2" dirty="0">
                <a:latin typeface="Calibri"/>
                <a:cs typeface="Calibri"/>
              </a:rPr>
              <a:t> </a:t>
            </a:r>
            <a:r>
              <a:rPr sz="1865" spc="-14" dirty="0">
                <a:latin typeface="Calibri"/>
                <a:cs typeface="Calibri"/>
              </a:rPr>
              <a:t>for</a:t>
            </a:r>
            <a:r>
              <a:rPr sz="1865" dirty="0">
                <a:latin typeface="Calibri"/>
                <a:cs typeface="Calibri"/>
              </a:rPr>
              <a:t> each </a:t>
            </a:r>
            <a:r>
              <a:rPr sz="1865" spc="-5" dirty="0">
                <a:latin typeface="Calibri"/>
                <a:cs typeface="Calibri"/>
              </a:rPr>
              <a:t>task</a:t>
            </a:r>
            <a:endParaRPr sz="1865">
              <a:latin typeface="Calibri"/>
              <a:cs typeface="Calibri"/>
            </a:endParaRPr>
          </a:p>
          <a:p>
            <a:pPr marL="5776">
              <a:spcBef>
                <a:spcPts val="496"/>
              </a:spcBef>
            </a:pPr>
            <a:r>
              <a:rPr sz="2797" baseline="-6097" dirty="0">
                <a:latin typeface="Arial MT"/>
                <a:cs typeface="Arial MT"/>
              </a:rPr>
              <a:t>•</a:t>
            </a:r>
            <a:r>
              <a:rPr sz="2797" spc="37" baseline="-6097" dirty="0">
                <a:latin typeface="Arial MT"/>
                <a:cs typeface="Arial MT"/>
              </a:rPr>
              <a:t> </a:t>
            </a:r>
            <a:r>
              <a:rPr sz="1865" spc="-7" dirty="0">
                <a:latin typeface="Calibri"/>
                <a:cs typeface="Calibri"/>
              </a:rPr>
              <a:t>Maybe</a:t>
            </a:r>
            <a:r>
              <a:rPr sz="1865" spc="-2" dirty="0">
                <a:latin typeface="Calibri"/>
                <a:cs typeface="Calibri"/>
              </a:rPr>
              <a:t> </a:t>
            </a:r>
            <a:r>
              <a:rPr sz="1865" spc="-7" dirty="0">
                <a:latin typeface="Calibri"/>
                <a:cs typeface="Calibri"/>
              </a:rPr>
              <a:t>we</a:t>
            </a:r>
            <a:r>
              <a:rPr sz="1865" dirty="0">
                <a:latin typeface="Calibri"/>
                <a:cs typeface="Calibri"/>
              </a:rPr>
              <a:t> </a:t>
            </a:r>
            <a:r>
              <a:rPr sz="1865" spc="-5" dirty="0">
                <a:latin typeface="Calibri"/>
                <a:cs typeface="Calibri"/>
              </a:rPr>
              <a:t>can</a:t>
            </a:r>
            <a:r>
              <a:rPr sz="1865" spc="-2" dirty="0">
                <a:latin typeface="Calibri"/>
                <a:cs typeface="Calibri"/>
              </a:rPr>
              <a:t> </a:t>
            </a:r>
            <a:r>
              <a:rPr sz="1865" dirty="0">
                <a:latin typeface="Calibri"/>
                <a:cs typeface="Calibri"/>
              </a:rPr>
              <a:t>“learn” the</a:t>
            </a:r>
            <a:r>
              <a:rPr sz="1865" spc="-2" dirty="0">
                <a:latin typeface="Calibri"/>
                <a:cs typeface="Calibri"/>
              </a:rPr>
              <a:t> </a:t>
            </a:r>
            <a:r>
              <a:rPr sz="1865" spc="-5" dirty="0">
                <a:latin typeface="Calibri"/>
                <a:cs typeface="Calibri"/>
              </a:rPr>
              <a:t>prompts?</a:t>
            </a:r>
            <a:endParaRPr sz="1865">
              <a:latin typeface="Calibri"/>
              <a:cs typeface="Calibri"/>
            </a:endParaRPr>
          </a:p>
        </p:txBody>
      </p:sp>
      <p:sp>
        <p:nvSpPr>
          <p:cNvPr id="30" name="object 2">
            <a:extLst>
              <a:ext uri="{FF2B5EF4-FFF2-40B4-BE49-F238E27FC236}">
                <a16:creationId xmlns:a16="http://schemas.microsoft.com/office/drawing/2014/main" id="{3E1DACC2-A1E2-9798-F3A5-BCDCA7EEA13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dirty="0">
                <a:latin typeface="Tahoma" panose="020B0604030504040204" pitchFamily="34" charset="0"/>
                <a:ea typeface="Tahoma" panose="020B0604030504040204" pitchFamily="34" charset="0"/>
                <a:cs typeface="Tahoma" panose="020B0604030504040204" pitchFamily="34" charset="0"/>
              </a:rPr>
              <a:t>Soft</a:t>
            </a:r>
            <a:r>
              <a:rPr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a:t>
            </a:r>
            <a:r>
              <a:rPr sz="3297" spc="-11" dirty="0">
                <a:latin typeface="Tahoma" panose="020B0604030504040204" pitchFamily="34" charset="0"/>
                <a:ea typeface="Tahoma" panose="020B0604030504040204" pitchFamily="34" charset="0"/>
                <a:cs typeface="Tahoma" panose="020B0604030504040204" pitchFamily="34" charset="0"/>
              </a:rPr>
              <a:t>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1" name="Google Shape;138;g1501cc781cf_0_0">
            <a:extLst>
              <a:ext uri="{FF2B5EF4-FFF2-40B4-BE49-F238E27FC236}">
                <a16:creationId xmlns:a16="http://schemas.microsoft.com/office/drawing/2014/main" id="{51470078-2A2C-11EB-C9F1-99D21874E5E4}"/>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488662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15</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x1</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072623" y="3821530"/>
            <a:ext cx="1195048" cy="143803"/>
          </a:xfrm>
          <a:prstGeom prst="rect">
            <a:avLst/>
          </a:prstGeom>
        </p:spPr>
        <p:txBody>
          <a:bodyPr vert="horz" wrap="square" lIns="0" tIns="7220" rIns="0" bIns="0" rtlCol="0">
            <a:spAutoFit/>
          </a:bodyPr>
          <a:lstStyle/>
          <a:p>
            <a:pPr marL="5776">
              <a:spcBef>
                <a:spcPts val="57"/>
              </a:spcBef>
            </a:pPr>
            <a:r>
              <a:rPr sz="887" dirty="0">
                <a:solidFill>
                  <a:srgbClr val="5E5E5E"/>
                </a:solidFill>
                <a:latin typeface="Trebuchet MS"/>
                <a:cs typeface="Trebuchet MS"/>
              </a:rPr>
              <a:t>soft</a:t>
            </a:r>
            <a:r>
              <a:rPr sz="887" spc="-32" dirty="0">
                <a:solidFill>
                  <a:srgbClr val="5E5E5E"/>
                </a:solidFill>
                <a:latin typeface="Trebuchet MS"/>
                <a:cs typeface="Trebuchet MS"/>
              </a:rPr>
              <a:t> </a:t>
            </a:r>
            <a:r>
              <a:rPr sz="887" spc="-30" dirty="0">
                <a:solidFill>
                  <a:srgbClr val="5E5E5E"/>
                </a:solidFill>
                <a:latin typeface="Trebuchet MS"/>
                <a:cs typeface="Trebuchet MS"/>
              </a:rPr>
              <a:t>(trainable) </a:t>
            </a:r>
            <a:r>
              <a:rPr sz="887" spc="14" dirty="0">
                <a:solidFill>
                  <a:srgbClr val="5E5E5E"/>
                </a:solidFill>
                <a:latin typeface="Trebuchet MS"/>
                <a:cs typeface="Trebuchet MS"/>
              </a:rPr>
              <a:t>prompts</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30" name="object 30"/>
          <p:cNvSpPr txBox="1"/>
          <p:nvPr/>
        </p:nvSpPr>
        <p:spPr>
          <a:xfrm>
            <a:off x="718050" y="4211600"/>
            <a:ext cx="5490925" cy="594778"/>
          </a:xfrm>
          <a:prstGeom prst="rect">
            <a:avLst/>
          </a:prstGeom>
        </p:spPr>
        <p:txBody>
          <a:bodyPr vert="horz" wrap="square" lIns="0" tIns="0" rIns="0" bIns="0" rtlCol="0">
            <a:spAutoFit/>
          </a:bodyPr>
          <a:lstStyle/>
          <a:p>
            <a:pPr marL="5776">
              <a:lnSpc>
                <a:spcPts val="1901"/>
              </a:lnSpc>
            </a:pPr>
            <a:r>
              <a:rPr sz="2797" baseline="-6097" dirty="0">
                <a:latin typeface="Arial MT"/>
                <a:cs typeface="Arial MT"/>
              </a:rPr>
              <a:t>•</a:t>
            </a:r>
            <a:r>
              <a:rPr sz="2797" spc="40" baseline="-6097" dirty="0">
                <a:latin typeface="Arial MT"/>
                <a:cs typeface="Arial MT"/>
              </a:rPr>
              <a:t> </a:t>
            </a:r>
            <a:r>
              <a:rPr sz="1865" dirty="0">
                <a:latin typeface="Calibri"/>
                <a:cs typeface="Calibri"/>
              </a:rPr>
              <a:t>Designing </a:t>
            </a:r>
            <a:r>
              <a:rPr sz="1865" spc="-5" dirty="0">
                <a:latin typeface="Calibri"/>
                <a:cs typeface="Calibri"/>
              </a:rPr>
              <a:t>good</a:t>
            </a:r>
            <a:r>
              <a:rPr sz="1865" spc="2" dirty="0">
                <a:latin typeface="Calibri"/>
                <a:cs typeface="Calibri"/>
              </a:rPr>
              <a:t> </a:t>
            </a:r>
            <a:r>
              <a:rPr sz="1865" spc="-5" dirty="0">
                <a:latin typeface="Calibri"/>
                <a:cs typeface="Calibri"/>
              </a:rPr>
              <a:t>prompts</a:t>
            </a:r>
            <a:r>
              <a:rPr sz="1865" dirty="0">
                <a:latin typeface="Calibri"/>
                <a:cs typeface="Calibri"/>
              </a:rPr>
              <a:t> </a:t>
            </a:r>
            <a:r>
              <a:rPr sz="1865" spc="-2" dirty="0">
                <a:latin typeface="Calibri"/>
                <a:cs typeface="Calibri"/>
              </a:rPr>
              <a:t>might</a:t>
            </a:r>
            <a:r>
              <a:rPr sz="1865" dirty="0">
                <a:latin typeface="Calibri"/>
                <a:cs typeface="Calibri"/>
              </a:rPr>
              <a:t> be </a:t>
            </a:r>
            <a:r>
              <a:rPr sz="1865" spc="-2" dirty="0">
                <a:latin typeface="Calibri"/>
                <a:cs typeface="Calibri"/>
              </a:rPr>
              <a:t>difficult</a:t>
            </a:r>
            <a:r>
              <a:rPr sz="1865" spc="2" dirty="0">
                <a:latin typeface="Calibri"/>
                <a:cs typeface="Calibri"/>
              </a:rPr>
              <a:t> </a:t>
            </a:r>
            <a:r>
              <a:rPr sz="1865" spc="-14" dirty="0">
                <a:latin typeface="Calibri"/>
                <a:cs typeface="Calibri"/>
              </a:rPr>
              <a:t>for</a:t>
            </a:r>
            <a:r>
              <a:rPr sz="1865" dirty="0">
                <a:latin typeface="Calibri"/>
                <a:cs typeface="Calibri"/>
              </a:rPr>
              <a:t> each </a:t>
            </a:r>
            <a:r>
              <a:rPr sz="1865" spc="-5" dirty="0">
                <a:latin typeface="Calibri"/>
                <a:cs typeface="Calibri"/>
              </a:rPr>
              <a:t>task</a:t>
            </a:r>
            <a:endParaRPr sz="1865">
              <a:latin typeface="Calibri"/>
              <a:cs typeface="Calibri"/>
            </a:endParaRPr>
          </a:p>
          <a:p>
            <a:pPr marL="5776">
              <a:spcBef>
                <a:spcPts val="496"/>
              </a:spcBef>
            </a:pPr>
            <a:r>
              <a:rPr sz="2797" baseline="-6097" dirty="0">
                <a:latin typeface="Arial MT"/>
                <a:cs typeface="Arial MT"/>
              </a:rPr>
              <a:t>•</a:t>
            </a:r>
            <a:r>
              <a:rPr sz="2797" spc="37" baseline="-6097" dirty="0">
                <a:latin typeface="Arial MT"/>
                <a:cs typeface="Arial MT"/>
              </a:rPr>
              <a:t> </a:t>
            </a:r>
            <a:r>
              <a:rPr sz="1865" spc="-7" dirty="0">
                <a:latin typeface="Calibri"/>
                <a:cs typeface="Calibri"/>
              </a:rPr>
              <a:t>Maybe</a:t>
            </a:r>
            <a:r>
              <a:rPr sz="1865" spc="-2" dirty="0">
                <a:latin typeface="Calibri"/>
                <a:cs typeface="Calibri"/>
              </a:rPr>
              <a:t> </a:t>
            </a:r>
            <a:r>
              <a:rPr sz="1865" spc="-7" dirty="0">
                <a:latin typeface="Calibri"/>
                <a:cs typeface="Calibri"/>
              </a:rPr>
              <a:t>we</a:t>
            </a:r>
            <a:r>
              <a:rPr sz="1865" dirty="0">
                <a:latin typeface="Calibri"/>
                <a:cs typeface="Calibri"/>
              </a:rPr>
              <a:t> </a:t>
            </a:r>
            <a:r>
              <a:rPr sz="1865" spc="-5" dirty="0">
                <a:latin typeface="Calibri"/>
                <a:cs typeface="Calibri"/>
              </a:rPr>
              <a:t>can</a:t>
            </a:r>
            <a:r>
              <a:rPr sz="1865" spc="-2" dirty="0">
                <a:latin typeface="Calibri"/>
                <a:cs typeface="Calibri"/>
              </a:rPr>
              <a:t> </a:t>
            </a:r>
            <a:r>
              <a:rPr sz="1865" dirty="0">
                <a:latin typeface="Calibri"/>
                <a:cs typeface="Calibri"/>
              </a:rPr>
              <a:t>“learn” the</a:t>
            </a:r>
            <a:r>
              <a:rPr sz="1865" spc="-2" dirty="0">
                <a:latin typeface="Calibri"/>
                <a:cs typeface="Calibri"/>
              </a:rPr>
              <a:t> </a:t>
            </a:r>
            <a:r>
              <a:rPr sz="1865" spc="-5" dirty="0">
                <a:latin typeface="Calibri"/>
                <a:cs typeface="Calibri"/>
              </a:rPr>
              <a:t>prompts?</a:t>
            </a:r>
            <a:endParaRPr sz="1865">
              <a:latin typeface="Calibri"/>
              <a:cs typeface="Calibri"/>
            </a:endParaRPr>
          </a:p>
        </p:txBody>
      </p:sp>
      <p:sp>
        <p:nvSpPr>
          <p:cNvPr id="26" name="object 26"/>
          <p:cNvSpPr txBox="1"/>
          <p:nvPr/>
        </p:nvSpPr>
        <p:spPr>
          <a:xfrm>
            <a:off x="184082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x2</a:t>
            </a:r>
            <a:endParaRPr sz="1182">
              <a:latin typeface="Arial MT"/>
              <a:cs typeface="Arial MT"/>
            </a:endParaRPr>
          </a:p>
        </p:txBody>
      </p:sp>
      <p:sp>
        <p:nvSpPr>
          <p:cNvPr id="27" name="object 27"/>
          <p:cNvSpPr txBox="1"/>
          <p:nvPr/>
        </p:nvSpPr>
        <p:spPr>
          <a:xfrm>
            <a:off x="22278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x3</a:t>
            </a:r>
            <a:endParaRPr sz="1182">
              <a:latin typeface="Arial MT"/>
              <a:cs typeface="Arial MT"/>
            </a:endParaRPr>
          </a:p>
        </p:txBody>
      </p:sp>
      <p:sp>
        <p:nvSpPr>
          <p:cNvPr id="28" name="object 28"/>
          <p:cNvSpPr txBox="1"/>
          <p:nvPr/>
        </p:nvSpPr>
        <p:spPr>
          <a:xfrm>
            <a:off x="2614925" y="322359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x4</a:t>
            </a:r>
            <a:endParaRPr sz="1182">
              <a:latin typeface="Arial MT"/>
              <a:cs typeface="Arial MT"/>
            </a:endParaRPr>
          </a:p>
        </p:txBody>
      </p:sp>
      <p:sp>
        <p:nvSpPr>
          <p:cNvPr id="29" name="object 29"/>
          <p:cNvSpPr txBox="1"/>
          <p:nvPr/>
        </p:nvSpPr>
        <p:spPr>
          <a:xfrm>
            <a:off x="3001976" y="322444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x5</a:t>
            </a:r>
            <a:endParaRPr sz="1182">
              <a:latin typeface="Arial MT"/>
              <a:cs typeface="Arial MT"/>
            </a:endParaRPr>
          </a:p>
        </p:txBody>
      </p:sp>
      <p:sp>
        <p:nvSpPr>
          <p:cNvPr id="34" name="object 2">
            <a:extLst>
              <a:ext uri="{FF2B5EF4-FFF2-40B4-BE49-F238E27FC236}">
                <a16:creationId xmlns:a16="http://schemas.microsoft.com/office/drawing/2014/main" id="{872D82FF-0478-17DE-7729-1F4B0140D95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dirty="0">
                <a:latin typeface="Tahoma" panose="020B0604030504040204" pitchFamily="34" charset="0"/>
                <a:ea typeface="Tahoma" panose="020B0604030504040204" pitchFamily="34" charset="0"/>
                <a:cs typeface="Tahoma" panose="020B0604030504040204" pitchFamily="34" charset="0"/>
              </a:rPr>
              <a:t>Soft</a:t>
            </a:r>
            <a:r>
              <a:rPr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a:t>
            </a:r>
            <a:r>
              <a:rPr sz="3297" spc="-11" dirty="0">
                <a:latin typeface="Tahoma" panose="020B0604030504040204" pitchFamily="34" charset="0"/>
                <a:ea typeface="Tahoma" panose="020B0604030504040204" pitchFamily="34" charset="0"/>
                <a:cs typeface="Tahoma" panose="020B0604030504040204" pitchFamily="34" charset="0"/>
              </a:rPr>
              <a:t>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5" name="Google Shape;138;g1501cc781cf_0_0">
            <a:extLst>
              <a:ext uri="{FF2B5EF4-FFF2-40B4-BE49-F238E27FC236}">
                <a16:creationId xmlns:a16="http://schemas.microsoft.com/office/drawing/2014/main" id="{8983EC54-9481-3617-2536-FEAA8F3CEA89}"/>
              </a:ext>
            </a:extLst>
          </p:cNvPr>
          <p:cNvSpPr txBox="1"/>
          <p:nvPr/>
        </p:nvSpPr>
        <p:spPr>
          <a:xfrm>
            <a:off x="2642970" y="486851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bg1">
                    <a:lumMod val="50000"/>
                  </a:schemeClr>
                </a:solidFill>
                <a:latin typeface="Corbel"/>
                <a:ea typeface="Corbel"/>
                <a:cs typeface="Corbel"/>
                <a:sym typeface="Corbel"/>
              </a:rPr>
              <a:t>[</a:t>
            </a:r>
            <a:r>
              <a:rPr lang="en-US" sz="900" dirty="0">
                <a:solidFill>
                  <a:schemeClr val="bg1">
                    <a:lumMod val="50000"/>
                  </a:schemeClr>
                </a:solidFill>
                <a:latin typeface="Corbel"/>
                <a:ea typeface="Corbel"/>
                <a:cs typeface="Corbel"/>
                <a:sym typeface="Corbel"/>
              </a:rPr>
              <a:t>Slide: Arman Cohan</a:t>
            </a:r>
            <a:r>
              <a:rPr lang="en" sz="900" dirty="0">
                <a:solidFill>
                  <a:schemeClr val="bg1">
                    <a:lumMod val="50000"/>
                  </a:schemeClr>
                </a:solidFill>
                <a:latin typeface="Corbel"/>
                <a:ea typeface="Corbel"/>
                <a:cs typeface="Corbel"/>
                <a:sym typeface="Corbel"/>
              </a:rPr>
              <a:t>]</a:t>
            </a:r>
            <a:endParaRPr sz="900" dirty="0">
              <a:solidFill>
                <a:schemeClr val="bg1">
                  <a:lumMod val="50000"/>
                </a:schemeClr>
              </a:solidFill>
              <a:latin typeface="Corbel"/>
              <a:ea typeface="Corbel"/>
              <a:cs typeface="Corbel"/>
              <a:sym typeface="Corbel"/>
            </a:endParaRPr>
          </a:p>
        </p:txBody>
      </p:sp>
    </p:spTree>
    <p:extLst>
      <p:ext uri="{BB962C8B-B14F-4D97-AF65-F5344CB8AC3E}">
        <p14:creationId xmlns:p14="http://schemas.microsoft.com/office/powerpoint/2010/main" val="4216714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16</a:t>
            </a:fld>
            <a:endParaRPr spc="5" dirty="0"/>
          </a:p>
        </p:txBody>
      </p:sp>
      <p:sp>
        <p:nvSpPr>
          <p:cNvPr id="3" name="object 3"/>
          <p:cNvSpPr txBox="1"/>
          <p:nvPr/>
        </p:nvSpPr>
        <p:spPr>
          <a:xfrm>
            <a:off x="3235843" y="1997347"/>
            <a:ext cx="2445834" cy="535355"/>
          </a:xfrm>
          <a:prstGeom prst="rect">
            <a:avLst/>
          </a:prstGeom>
          <a:ln w="52354">
            <a:solidFill>
              <a:srgbClr val="00A2FF"/>
            </a:solidFill>
          </a:ln>
        </p:spPr>
        <p:txBody>
          <a:bodyPr vert="horz" wrap="square" lIns="0" tIns="79708" rIns="0" bIns="0" rtlCol="0">
            <a:spAutoFit/>
          </a:bodyPr>
          <a:lstStyle/>
          <a:p>
            <a:pPr algn="ctr">
              <a:spcBef>
                <a:spcPts val="628"/>
              </a:spcBef>
            </a:pPr>
            <a:r>
              <a:rPr sz="2956" spc="111" dirty="0">
                <a:latin typeface="Arial MT"/>
                <a:cs typeface="Arial MT"/>
              </a:rPr>
              <a:t>LM</a:t>
            </a:r>
            <a:endParaRPr sz="2956">
              <a:latin typeface="Arial MT"/>
              <a:cs typeface="Arial MT"/>
            </a:endParaRPr>
          </a:p>
        </p:txBody>
      </p:sp>
      <p:sp>
        <p:nvSpPr>
          <p:cNvPr id="4" name="object 4"/>
          <p:cNvSpPr txBox="1"/>
          <p:nvPr/>
        </p:nvSpPr>
        <p:spPr>
          <a:xfrm>
            <a:off x="3491381"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5" name="object 5"/>
          <p:cNvSpPr txBox="1"/>
          <p:nvPr/>
        </p:nvSpPr>
        <p:spPr>
          <a:xfrm>
            <a:off x="3866309" y="3218400"/>
            <a:ext cx="301794" cy="199115"/>
          </a:xfrm>
          <a:prstGeom prst="rect">
            <a:avLst/>
          </a:prstGeom>
          <a:solidFill>
            <a:srgbClr val="00A1FF"/>
          </a:solidFill>
        </p:spPr>
        <p:txBody>
          <a:bodyPr vert="horz" wrap="square" lIns="0" tIns="17039" rIns="0" bIns="0" rtlCol="0">
            <a:spAutoFit/>
          </a:bodyPr>
          <a:lstStyle/>
          <a:p>
            <a:pPr marL="40721">
              <a:spcBef>
                <a:spcPts val="134"/>
              </a:spcBef>
            </a:pPr>
            <a:r>
              <a:rPr sz="1182" spc="50" dirty="0">
                <a:latin typeface="Arial MT"/>
                <a:cs typeface="Arial MT"/>
              </a:rPr>
              <a:t>cat</a:t>
            </a:r>
            <a:endParaRPr sz="1182">
              <a:latin typeface="Arial MT"/>
              <a:cs typeface="Arial MT"/>
            </a:endParaRPr>
          </a:p>
        </p:txBody>
      </p:sp>
      <p:sp>
        <p:nvSpPr>
          <p:cNvPr id="6" name="object 6"/>
          <p:cNvSpPr txBox="1"/>
          <p:nvPr/>
        </p:nvSpPr>
        <p:spPr>
          <a:xfrm>
            <a:off x="4241237" y="3218400"/>
            <a:ext cx="301794" cy="199115"/>
          </a:xfrm>
          <a:prstGeom prst="rect">
            <a:avLst/>
          </a:prstGeom>
          <a:solidFill>
            <a:srgbClr val="00A1FF"/>
          </a:solidFill>
        </p:spPr>
        <p:txBody>
          <a:bodyPr vert="horz" wrap="square" lIns="0" tIns="17039" rIns="0" bIns="0" rtlCol="0">
            <a:spAutoFit/>
          </a:bodyPr>
          <a:lstStyle/>
          <a:p>
            <a:pPr marL="43320">
              <a:spcBef>
                <a:spcPts val="134"/>
              </a:spcBef>
            </a:pPr>
            <a:r>
              <a:rPr sz="1182" spc="36" dirty="0">
                <a:latin typeface="Arial MT"/>
                <a:cs typeface="Arial MT"/>
              </a:rPr>
              <a:t>sat</a:t>
            </a:r>
            <a:endParaRPr sz="1182">
              <a:latin typeface="Arial MT"/>
              <a:cs typeface="Arial MT"/>
            </a:endParaRPr>
          </a:p>
        </p:txBody>
      </p:sp>
      <p:sp>
        <p:nvSpPr>
          <p:cNvPr id="7" name="object 7"/>
          <p:cNvSpPr txBox="1"/>
          <p:nvPr/>
        </p:nvSpPr>
        <p:spPr>
          <a:xfrm>
            <a:off x="4616165" y="3218400"/>
            <a:ext cx="301794" cy="199115"/>
          </a:xfrm>
          <a:prstGeom prst="rect">
            <a:avLst/>
          </a:prstGeom>
          <a:solidFill>
            <a:srgbClr val="00A1FF"/>
          </a:solidFill>
        </p:spPr>
        <p:txBody>
          <a:bodyPr vert="horz" wrap="square" lIns="0" tIns="17039" rIns="0" bIns="0" rtlCol="0">
            <a:spAutoFit/>
          </a:bodyPr>
          <a:lstStyle/>
          <a:p>
            <a:pPr marL="61803">
              <a:spcBef>
                <a:spcPts val="134"/>
              </a:spcBef>
            </a:pPr>
            <a:r>
              <a:rPr sz="1182" spc="41" dirty="0">
                <a:latin typeface="Arial MT"/>
                <a:cs typeface="Arial MT"/>
              </a:rPr>
              <a:t>on</a:t>
            </a:r>
            <a:endParaRPr sz="1182">
              <a:latin typeface="Arial MT"/>
              <a:cs typeface="Arial MT"/>
            </a:endParaRPr>
          </a:p>
        </p:txBody>
      </p:sp>
      <p:sp>
        <p:nvSpPr>
          <p:cNvPr id="8" name="object 8"/>
          <p:cNvSpPr txBox="1"/>
          <p:nvPr/>
        </p:nvSpPr>
        <p:spPr>
          <a:xfrm>
            <a:off x="4956888" y="3218400"/>
            <a:ext cx="301794" cy="199115"/>
          </a:xfrm>
          <a:prstGeom prst="rect">
            <a:avLst/>
          </a:prstGeom>
          <a:solidFill>
            <a:srgbClr val="00A1FF"/>
          </a:solidFill>
        </p:spPr>
        <p:txBody>
          <a:bodyPr vert="horz" wrap="square" lIns="0" tIns="17039" rIns="0" bIns="0" rtlCol="0">
            <a:spAutoFit/>
          </a:bodyPr>
          <a:lstStyle/>
          <a:p>
            <a:pPr marL="39277">
              <a:spcBef>
                <a:spcPts val="134"/>
              </a:spcBef>
            </a:pPr>
            <a:r>
              <a:rPr sz="1182" spc="36" dirty="0">
                <a:latin typeface="Arial MT"/>
                <a:cs typeface="Arial MT"/>
              </a:rPr>
              <a:t>the</a:t>
            </a:r>
            <a:endParaRPr sz="1182">
              <a:latin typeface="Arial MT"/>
              <a:cs typeface="Arial MT"/>
            </a:endParaRPr>
          </a:p>
        </p:txBody>
      </p:sp>
      <p:sp>
        <p:nvSpPr>
          <p:cNvPr id="9" name="object 9"/>
          <p:cNvSpPr txBox="1"/>
          <p:nvPr/>
        </p:nvSpPr>
        <p:spPr>
          <a:xfrm>
            <a:off x="5297611" y="3218400"/>
            <a:ext cx="342804" cy="199115"/>
          </a:xfrm>
          <a:prstGeom prst="rect">
            <a:avLst/>
          </a:prstGeom>
          <a:solidFill>
            <a:srgbClr val="00A1FF"/>
          </a:solidFill>
        </p:spPr>
        <p:txBody>
          <a:bodyPr vert="horz" wrap="square" lIns="0" tIns="17039" rIns="0" bIns="0" rtlCol="0">
            <a:spAutoFit/>
          </a:bodyPr>
          <a:lstStyle/>
          <a:p>
            <a:pPr marL="37255">
              <a:spcBef>
                <a:spcPts val="134"/>
              </a:spcBef>
            </a:pPr>
            <a:r>
              <a:rPr sz="1182" spc="45" dirty="0">
                <a:latin typeface="Arial MT"/>
                <a:cs typeface="Arial MT"/>
              </a:rPr>
              <a:t>mat</a:t>
            </a:r>
            <a:endParaRPr sz="1182">
              <a:latin typeface="Arial MT"/>
              <a:cs typeface="Arial MT"/>
            </a:endParaRPr>
          </a:p>
        </p:txBody>
      </p:sp>
      <p:sp>
        <p:nvSpPr>
          <p:cNvPr id="10" name="object 10"/>
          <p:cNvSpPr/>
          <p:nvPr/>
        </p:nvSpPr>
        <p:spPr>
          <a:xfrm>
            <a:off x="4309647" y="2690965"/>
            <a:ext cx="476229" cy="431176"/>
          </a:xfrm>
          <a:custGeom>
            <a:avLst/>
            <a:gdLst/>
            <a:ahLst/>
            <a:cxnLst/>
            <a:rect l="l" t="t" r="r" b="b"/>
            <a:pathLst>
              <a:path w="1047115" h="948054">
                <a:moveTo>
                  <a:pt x="523544" y="0"/>
                </a:moveTo>
                <a:lnTo>
                  <a:pt x="0" y="602250"/>
                </a:lnTo>
                <a:lnTo>
                  <a:pt x="342838" y="602250"/>
                </a:lnTo>
                <a:lnTo>
                  <a:pt x="342838" y="947758"/>
                </a:lnTo>
                <a:lnTo>
                  <a:pt x="704248" y="947758"/>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1" name="object 11"/>
          <p:cNvSpPr/>
          <p:nvPr/>
        </p:nvSpPr>
        <p:spPr>
          <a:xfrm>
            <a:off x="4309647" y="1503182"/>
            <a:ext cx="476229" cy="431176"/>
          </a:xfrm>
          <a:custGeom>
            <a:avLst/>
            <a:gdLst/>
            <a:ahLst/>
            <a:cxnLst/>
            <a:rect l="l" t="t" r="r" b="b"/>
            <a:pathLst>
              <a:path w="1047115" h="948054">
                <a:moveTo>
                  <a:pt x="523544" y="0"/>
                </a:moveTo>
                <a:lnTo>
                  <a:pt x="0" y="602250"/>
                </a:lnTo>
                <a:lnTo>
                  <a:pt x="342838" y="602250"/>
                </a:lnTo>
                <a:lnTo>
                  <a:pt x="342838" y="947759"/>
                </a:lnTo>
                <a:lnTo>
                  <a:pt x="704248" y="947759"/>
                </a:lnTo>
                <a:lnTo>
                  <a:pt x="704248" y="602250"/>
                </a:lnTo>
                <a:lnTo>
                  <a:pt x="1047089" y="602250"/>
                </a:lnTo>
                <a:lnTo>
                  <a:pt x="523544" y="0"/>
                </a:lnTo>
                <a:close/>
              </a:path>
            </a:pathLst>
          </a:custGeom>
          <a:solidFill>
            <a:srgbClr val="00A1FF"/>
          </a:solidFill>
        </p:spPr>
        <p:txBody>
          <a:bodyPr wrap="square" lIns="0" tIns="0" rIns="0" bIns="0" rtlCol="0"/>
          <a:lstStyle/>
          <a:p>
            <a:endParaRPr sz="637"/>
          </a:p>
        </p:txBody>
      </p:sp>
      <p:sp>
        <p:nvSpPr>
          <p:cNvPr id="12" name="object 12"/>
          <p:cNvSpPr txBox="1"/>
          <p:nvPr/>
        </p:nvSpPr>
        <p:spPr>
          <a:xfrm>
            <a:off x="3450910" y="1234390"/>
            <a:ext cx="342804" cy="199115"/>
          </a:xfrm>
          <a:prstGeom prst="rect">
            <a:avLst/>
          </a:prstGeom>
          <a:solidFill>
            <a:srgbClr val="60D937"/>
          </a:solidFill>
        </p:spPr>
        <p:txBody>
          <a:bodyPr vert="horz" wrap="square" lIns="0" tIns="17039" rIns="0" bIns="0" rtlCol="0">
            <a:spAutoFit/>
          </a:bodyPr>
          <a:lstStyle/>
          <a:p>
            <a:pPr marL="59781">
              <a:spcBef>
                <a:spcPts val="134"/>
              </a:spcBef>
            </a:pPr>
            <a:r>
              <a:rPr sz="1182" spc="36" dirty="0">
                <a:latin typeface="Arial MT"/>
                <a:cs typeface="Arial MT"/>
              </a:rPr>
              <a:t>the</a:t>
            </a:r>
            <a:endParaRPr sz="1182">
              <a:latin typeface="Arial MT"/>
              <a:cs typeface="Arial MT"/>
            </a:endParaRPr>
          </a:p>
        </p:txBody>
      </p:sp>
      <p:sp>
        <p:nvSpPr>
          <p:cNvPr id="13" name="object 13"/>
          <p:cNvSpPr/>
          <p:nvPr/>
        </p:nvSpPr>
        <p:spPr>
          <a:xfrm>
            <a:off x="3845758"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4" name="object 14"/>
          <p:cNvSpPr/>
          <p:nvPr/>
        </p:nvSpPr>
        <p:spPr>
          <a:xfrm>
            <a:off x="422068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5" name="object 15"/>
          <p:cNvSpPr/>
          <p:nvPr/>
        </p:nvSpPr>
        <p:spPr>
          <a:xfrm>
            <a:off x="4595613"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6" name="object 16"/>
          <p:cNvSpPr/>
          <p:nvPr/>
        </p:nvSpPr>
        <p:spPr>
          <a:xfrm>
            <a:off x="4970355"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7" name="object 17"/>
          <p:cNvSpPr/>
          <p:nvPr/>
        </p:nvSpPr>
        <p:spPr>
          <a:xfrm>
            <a:off x="5345099" y="1234390"/>
            <a:ext cx="342804" cy="217754"/>
          </a:xfrm>
          <a:custGeom>
            <a:avLst/>
            <a:gdLst/>
            <a:ahLst/>
            <a:cxnLst/>
            <a:rect l="l" t="t" r="r" b="b"/>
            <a:pathLst>
              <a:path w="753745" h="478789">
                <a:moveTo>
                  <a:pt x="753733" y="0"/>
                </a:moveTo>
                <a:lnTo>
                  <a:pt x="0" y="0"/>
                </a:lnTo>
                <a:lnTo>
                  <a:pt x="0" y="478391"/>
                </a:lnTo>
                <a:lnTo>
                  <a:pt x="753733" y="478391"/>
                </a:lnTo>
                <a:lnTo>
                  <a:pt x="753733" y="0"/>
                </a:lnTo>
                <a:close/>
              </a:path>
            </a:pathLst>
          </a:custGeom>
          <a:solidFill>
            <a:srgbClr val="60D937"/>
          </a:solidFill>
        </p:spPr>
        <p:txBody>
          <a:bodyPr wrap="square" lIns="0" tIns="0" rIns="0" bIns="0" rtlCol="0"/>
          <a:lstStyle/>
          <a:p>
            <a:endParaRPr sz="637"/>
          </a:p>
        </p:txBody>
      </p:sp>
      <p:sp>
        <p:nvSpPr>
          <p:cNvPr id="18" name="object 18"/>
          <p:cNvSpPr txBox="1"/>
          <p:nvPr/>
        </p:nvSpPr>
        <p:spPr>
          <a:xfrm>
            <a:off x="3877355" y="1243510"/>
            <a:ext cx="1783041" cy="189783"/>
          </a:xfrm>
          <a:prstGeom prst="rect">
            <a:avLst/>
          </a:prstGeom>
        </p:spPr>
        <p:txBody>
          <a:bodyPr vert="horz" wrap="square" lIns="0" tIns="7798" rIns="0" bIns="0" rtlCol="0">
            <a:spAutoFit/>
          </a:bodyPr>
          <a:lstStyle/>
          <a:p>
            <a:pPr marL="5776">
              <a:spcBef>
                <a:spcPts val="61"/>
              </a:spcBef>
              <a:tabLst>
                <a:tab pos="373416" algn="l"/>
                <a:tab pos="755496" algn="l"/>
                <a:tab pos="1133243" algn="l"/>
                <a:tab pos="1500883" algn="l"/>
              </a:tabLst>
            </a:pPr>
            <a:r>
              <a:rPr sz="1182" spc="45" dirty="0">
                <a:latin typeface="Arial MT"/>
                <a:cs typeface="Arial MT"/>
              </a:rPr>
              <a:t>mat	</a:t>
            </a:r>
            <a:r>
              <a:rPr sz="1182" spc="39" dirty="0">
                <a:latin typeface="Arial MT"/>
                <a:cs typeface="Arial MT"/>
              </a:rPr>
              <a:t>was	</a:t>
            </a:r>
            <a:r>
              <a:rPr sz="1182" spc="50" dirty="0">
                <a:latin typeface="Arial MT"/>
                <a:cs typeface="Arial MT"/>
              </a:rPr>
              <a:t>soft	</a:t>
            </a:r>
            <a:r>
              <a:rPr sz="1182" spc="30" dirty="0">
                <a:latin typeface="Arial MT"/>
                <a:cs typeface="Arial MT"/>
              </a:rPr>
              <a:t>&lt;s&gt;	</a:t>
            </a:r>
            <a:r>
              <a:rPr sz="1182" spc="43" dirty="0">
                <a:latin typeface="Arial MT"/>
                <a:cs typeface="Arial MT"/>
              </a:rPr>
              <a:t>&lt;p&gt;</a:t>
            </a:r>
            <a:endParaRPr sz="1182">
              <a:latin typeface="Arial MT"/>
              <a:cs typeface="Arial MT"/>
            </a:endParaRPr>
          </a:p>
        </p:txBody>
      </p:sp>
      <p:sp>
        <p:nvSpPr>
          <p:cNvPr id="19" name="object 19"/>
          <p:cNvSpPr txBox="1"/>
          <p:nvPr/>
        </p:nvSpPr>
        <p:spPr>
          <a:xfrm>
            <a:off x="14537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x1</a:t>
            </a:r>
            <a:endParaRPr sz="1182">
              <a:latin typeface="Arial MT"/>
              <a:cs typeface="Arial MT"/>
            </a:endParaRPr>
          </a:p>
        </p:txBody>
      </p:sp>
      <p:pic>
        <p:nvPicPr>
          <p:cNvPr id="20" name="object 20"/>
          <p:cNvPicPr/>
          <p:nvPr/>
        </p:nvPicPr>
        <p:blipFill>
          <a:blip r:embed="rId2" cstate="print"/>
          <a:stretch>
            <a:fillRect/>
          </a:stretch>
        </p:blipFill>
        <p:spPr>
          <a:xfrm>
            <a:off x="1934254" y="3511612"/>
            <a:ext cx="460342" cy="308378"/>
          </a:xfrm>
          <a:prstGeom prst="rect">
            <a:avLst/>
          </a:prstGeom>
        </p:spPr>
      </p:pic>
      <p:sp>
        <p:nvSpPr>
          <p:cNvPr id="21" name="object 21"/>
          <p:cNvSpPr txBox="1"/>
          <p:nvPr/>
        </p:nvSpPr>
        <p:spPr>
          <a:xfrm>
            <a:off x="1072623" y="3821530"/>
            <a:ext cx="1195048" cy="143803"/>
          </a:xfrm>
          <a:prstGeom prst="rect">
            <a:avLst/>
          </a:prstGeom>
        </p:spPr>
        <p:txBody>
          <a:bodyPr vert="horz" wrap="square" lIns="0" tIns="7220" rIns="0" bIns="0" rtlCol="0">
            <a:spAutoFit/>
          </a:bodyPr>
          <a:lstStyle/>
          <a:p>
            <a:pPr marL="5776">
              <a:spcBef>
                <a:spcPts val="57"/>
              </a:spcBef>
            </a:pPr>
            <a:r>
              <a:rPr sz="887" dirty="0">
                <a:solidFill>
                  <a:srgbClr val="5E5E5E"/>
                </a:solidFill>
                <a:latin typeface="Trebuchet MS"/>
                <a:cs typeface="Trebuchet MS"/>
              </a:rPr>
              <a:t>soft</a:t>
            </a:r>
            <a:r>
              <a:rPr sz="887" spc="-32" dirty="0">
                <a:solidFill>
                  <a:srgbClr val="5E5E5E"/>
                </a:solidFill>
                <a:latin typeface="Trebuchet MS"/>
                <a:cs typeface="Trebuchet MS"/>
              </a:rPr>
              <a:t> </a:t>
            </a:r>
            <a:r>
              <a:rPr sz="887" spc="-30" dirty="0">
                <a:solidFill>
                  <a:srgbClr val="5E5E5E"/>
                </a:solidFill>
                <a:latin typeface="Trebuchet MS"/>
                <a:cs typeface="Trebuchet MS"/>
              </a:rPr>
              <a:t>(trainable) </a:t>
            </a:r>
            <a:r>
              <a:rPr sz="887" spc="14" dirty="0">
                <a:solidFill>
                  <a:srgbClr val="5E5E5E"/>
                </a:solidFill>
                <a:latin typeface="Trebuchet MS"/>
                <a:cs typeface="Trebuchet MS"/>
              </a:rPr>
              <a:t>prompts</a:t>
            </a:r>
            <a:endParaRPr sz="887">
              <a:latin typeface="Trebuchet MS"/>
              <a:cs typeface="Trebuchet MS"/>
            </a:endParaRPr>
          </a:p>
        </p:txBody>
      </p:sp>
      <p:pic>
        <p:nvPicPr>
          <p:cNvPr id="22" name="object 22"/>
          <p:cNvPicPr/>
          <p:nvPr/>
        </p:nvPicPr>
        <p:blipFill>
          <a:blip r:embed="rId3" cstate="print"/>
          <a:stretch>
            <a:fillRect/>
          </a:stretch>
        </p:blipFill>
        <p:spPr>
          <a:xfrm>
            <a:off x="4055711" y="3580721"/>
            <a:ext cx="127182" cy="212465"/>
          </a:xfrm>
          <a:prstGeom prst="rect">
            <a:avLst/>
          </a:prstGeom>
        </p:spPr>
      </p:pic>
      <p:sp>
        <p:nvSpPr>
          <p:cNvPr id="23" name="object 23"/>
          <p:cNvSpPr txBox="1"/>
          <p:nvPr/>
        </p:nvSpPr>
        <p:spPr>
          <a:xfrm>
            <a:off x="3883259" y="3821530"/>
            <a:ext cx="268005" cy="143803"/>
          </a:xfrm>
          <a:prstGeom prst="rect">
            <a:avLst/>
          </a:prstGeom>
        </p:spPr>
        <p:txBody>
          <a:bodyPr vert="horz" wrap="square" lIns="0" tIns="7220" rIns="0" bIns="0" rtlCol="0">
            <a:spAutoFit/>
          </a:bodyPr>
          <a:lstStyle/>
          <a:p>
            <a:pPr marL="5776">
              <a:spcBef>
                <a:spcPts val="57"/>
              </a:spcBef>
            </a:pPr>
            <a:r>
              <a:rPr sz="887" spc="-11" dirty="0">
                <a:solidFill>
                  <a:srgbClr val="5E5E5E"/>
                </a:solidFill>
                <a:latin typeface="Trebuchet MS"/>
                <a:cs typeface="Trebuchet MS"/>
              </a:rPr>
              <a:t>input</a:t>
            </a:r>
            <a:endParaRPr sz="887">
              <a:latin typeface="Trebuchet MS"/>
              <a:cs typeface="Trebuchet MS"/>
            </a:endParaRPr>
          </a:p>
        </p:txBody>
      </p:sp>
      <p:pic>
        <p:nvPicPr>
          <p:cNvPr id="24" name="object 24"/>
          <p:cNvPicPr/>
          <p:nvPr/>
        </p:nvPicPr>
        <p:blipFill>
          <a:blip r:embed="rId4" cstate="print"/>
          <a:stretch>
            <a:fillRect/>
          </a:stretch>
        </p:blipFill>
        <p:spPr>
          <a:xfrm>
            <a:off x="4739388" y="965083"/>
            <a:ext cx="211413" cy="214092"/>
          </a:xfrm>
          <a:prstGeom prst="rect">
            <a:avLst/>
          </a:prstGeom>
        </p:spPr>
      </p:pic>
      <p:sp>
        <p:nvSpPr>
          <p:cNvPr id="25" name="object 25"/>
          <p:cNvSpPr txBox="1"/>
          <p:nvPr/>
        </p:nvSpPr>
        <p:spPr>
          <a:xfrm>
            <a:off x="5087252" y="741933"/>
            <a:ext cx="344248" cy="143803"/>
          </a:xfrm>
          <a:prstGeom prst="rect">
            <a:avLst/>
          </a:prstGeom>
        </p:spPr>
        <p:txBody>
          <a:bodyPr vert="horz" wrap="square" lIns="0" tIns="7220" rIns="0" bIns="0" rtlCol="0">
            <a:spAutoFit/>
          </a:bodyPr>
          <a:lstStyle/>
          <a:p>
            <a:pPr marL="5776">
              <a:spcBef>
                <a:spcPts val="57"/>
              </a:spcBef>
            </a:pPr>
            <a:r>
              <a:rPr sz="887" spc="-5" dirty="0">
                <a:solidFill>
                  <a:srgbClr val="5E5E5E"/>
                </a:solidFill>
                <a:latin typeface="Trebuchet MS"/>
                <a:cs typeface="Trebuchet MS"/>
              </a:rPr>
              <a:t>output</a:t>
            </a:r>
            <a:endParaRPr sz="887">
              <a:latin typeface="Trebuchet MS"/>
              <a:cs typeface="Trebuchet MS"/>
            </a:endParaRPr>
          </a:p>
        </p:txBody>
      </p:sp>
      <p:sp>
        <p:nvSpPr>
          <p:cNvPr id="26" name="object 26"/>
          <p:cNvSpPr txBox="1"/>
          <p:nvPr/>
        </p:nvSpPr>
        <p:spPr>
          <a:xfrm>
            <a:off x="184082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x2</a:t>
            </a:r>
            <a:endParaRPr sz="1182">
              <a:latin typeface="Arial MT"/>
              <a:cs typeface="Arial MT"/>
            </a:endParaRPr>
          </a:p>
        </p:txBody>
      </p:sp>
      <p:sp>
        <p:nvSpPr>
          <p:cNvPr id="27" name="object 27"/>
          <p:cNvSpPr txBox="1"/>
          <p:nvPr/>
        </p:nvSpPr>
        <p:spPr>
          <a:xfrm>
            <a:off x="2227875" y="3218400"/>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x3</a:t>
            </a:r>
            <a:endParaRPr sz="1182">
              <a:latin typeface="Arial MT"/>
              <a:cs typeface="Arial MT"/>
            </a:endParaRPr>
          </a:p>
        </p:txBody>
      </p:sp>
      <p:sp>
        <p:nvSpPr>
          <p:cNvPr id="28" name="object 28"/>
          <p:cNvSpPr txBox="1"/>
          <p:nvPr/>
        </p:nvSpPr>
        <p:spPr>
          <a:xfrm>
            <a:off x="2614925" y="322359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x4</a:t>
            </a:r>
            <a:endParaRPr sz="1182">
              <a:latin typeface="Arial MT"/>
              <a:cs typeface="Arial MT"/>
            </a:endParaRPr>
          </a:p>
        </p:txBody>
      </p:sp>
      <p:sp>
        <p:nvSpPr>
          <p:cNvPr id="29" name="object 29"/>
          <p:cNvSpPr txBox="1"/>
          <p:nvPr/>
        </p:nvSpPr>
        <p:spPr>
          <a:xfrm>
            <a:off x="3001976" y="3224443"/>
            <a:ext cx="342804" cy="199115"/>
          </a:xfrm>
          <a:prstGeom prst="rect">
            <a:avLst/>
          </a:prstGeom>
          <a:solidFill>
            <a:srgbClr val="56C1FF"/>
          </a:solidFill>
        </p:spPr>
        <p:txBody>
          <a:bodyPr vert="horz" wrap="square" lIns="0" tIns="17039" rIns="0" bIns="0" rtlCol="0">
            <a:spAutoFit/>
          </a:bodyPr>
          <a:lstStyle/>
          <a:p>
            <a:pPr marL="88083">
              <a:spcBef>
                <a:spcPts val="134"/>
              </a:spcBef>
            </a:pPr>
            <a:r>
              <a:rPr sz="1182" spc="30" dirty="0">
                <a:latin typeface="Arial MT"/>
                <a:cs typeface="Arial MT"/>
              </a:rPr>
              <a:t>x5</a:t>
            </a:r>
            <a:endParaRPr sz="1182">
              <a:latin typeface="Arial MT"/>
              <a:cs typeface="Arial MT"/>
            </a:endParaRPr>
          </a:p>
        </p:txBody>
      </p:sp>
      <p:sp>
        <p:nvSpPr>
          <p:cNvPr id="34" name="object 2">
            <a:extLst>
              <a:ext uri="{FF2B5EF4-FFF2-40B4-BE49-F238E27FC236}">
                <a16:creationId xmlns:a16="http://schemas.microsoft.com/office/drawing/2014/main" id="{872D82FF-0478-17DE-7729-1F4B0140D95E}"/>
              </a:ext>
            </a:extLst>
          </p:cNvPr>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dirty="0">
                <a:latin typeface="Tahoma" panose="020B0604030504040204" pitchFamily="34" charset="0"/>
                <a:ea typeface="Tahoma" panose="020B0604030504040204" pitchFamily="34" charset="0"/>
                <a:cs typeface="Tahoma" panose="020B0604030504040204" pitchFamily="34" charset="0"/>
              </a:rPr>
              <a:t>Soft</a:t>
            </a:r>
            <a:r>
              <a:rPr sz="3297" spc="-30" dirty="0">
                <a:latin typeface="Tahoma" panose="020B0604030504040204" pitchFamily="34" charset="0"/>
                <a:ea typeface="Tahoma" panose="020B0604030504040204" pitchFamily="34" charset="0"/>
                <a:cs typeface="Tahoma" panose="020B0604030504040204" pitchFamily="34" charset="0"/>
              </a:rPr>
              <a:t> </a:t>
            </a:r>
            <a:r>
              <a:rPr lang="en-US" sz="3297" spc="-11" dirty="0">
                <a:latin typeface="Tahoma" panose="020B0604030504040204" pitchFamily="34" charset="0"/>
                <a:ea typeface="Tahoma" panose="020B0604030504040204" pitchFamily="34" charset="0"/>
                <a:cs typeface="Tahoma" panose="020B0604030504040204" pitchFamily="34" charset="0"/>
              </a:rPr>
              <a:t>P</a:t>
            </a:r>
            <a:r>
              <a:rPr sz="3297" spc="-11" dirty="0">
                <a:latin typeface="Tahoma" panose="020B0604030504040204" pitchFamily="34" charset="0"/>
                <a:ea typeface="Tahoma" panose="020B0604030504040204" pitchFamily="34" charset="0"/>
                <a:cs typeface="Tahoma" panose="020B0604030504040204" pitchFamily="34" charset="0"/>
              </a:rPr>
              <a:t>rompts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32" name="Rounded Rectangular Callout 31">
            <a:extLst>
              <a:ext uri="{FF2B5EF4-FFF2-40B4-BE49-F238E27FC236}">
                <a16:creationId xmlns:a16="http://schemas.microsoft.com/office/drawing/2014/main" id="{DE365871-07BE-6328-7BE4-BADF98573980}"/>
              </a:ext>
            </a:extLst>
          </p:cNvPr>
          <p:cNvSpPr/>
          <p:nvPr/>
        </p:nvSpPr>
        <p:spPr>
          <a:xfrm>
            <a:off x="6344816" y="1834853"/>
            <a:ext cx="1511560" cy="697849"/>
          </a:xfrm>
          <a:prstGeom prst="wedgeRoundRectCallout">
            <a:avLst>
              <a:gd name="adj1" fmla="val -73919"/>
              <a:gd name="adj2" fmla="val 21051"/>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spcBef>
                <a:spcPts val="48"/>
              </a:spcBef>
            </a:pPr>
            <a:r>
              <a:rPr lang="en-US" sz="1800" spc="146" dirty="0">
                <a:solidFill>
                  <a:srgbClr val="5E5E5E"/>
                </a:solidFill>
                <a:latin typeface="Trebuchet MS"/>
                <a:cs typeface="Trebuchet MS"/>
              </a:rPr>
              <a:t>FROZEN</a:t>
            </a:r>
            <a:endParaRPr lang="en-US" sz="1800" dirty="0">
              <a:latin typeface="Trebuchet MS"/>
              <a:cs typeface="Trebuchet MS"/>
            </a:endParaRPr>
          </a:p>
          <a:p>
            <a:pPr algn="ctr"/>
            <a:r>
              <a:rPr lang="en-US" sz="1800" spc="-23" dirty="0">
                <a:solidFill>
                  <a:srgbClr val="5E5E5E"/>
                </a:solidFill>
                <a:latin typeface="Trebuchet MS"/>
                <a:cs typeface="Trebuchet MS"/>
              </a:rPr>
              <a:t>not</a:t>
            </a:r>
            <a:r>
              <a:rPr lang="en-US" sz="1800" spc="-82" dirty="0">
                <a:solidFill>
                  <a:srgbClr val="5E5E5E"/>
                </a:solidFill>
                <a:latin typeface="Trebuchet MS"/>
                <a:cs typeface="Trebuchet MS"/>
              </a:rPr>
              <a:t> </a:t>
            </a:r>
            <a:r>
              <a:rPr lang="en-US" sz="1800" spc="-41" dirty="0">
                <a:solidFill>
                  <a:srgbClr val="5E5E5E"/>
                </a:solidFill>
                <a:latin typeface="Trebuchet MS"/>
                <a:cs typeface="Trebuchet MS"/>
              </a:rPr>
              <a:t>trained</a:t>
            </a:r>
            <a:endParaRPr lang="en-US" sz="1800" dirty="0">
              <a:latin typeface="Trebuchet MS"/>
              <a:cs typeface="Trebuchet MS"/>
            </a:endParaRPr>
          </a:p>
        </p:txBody>
      </p:sp>
      <p:sp>
        <p:nvSpPr>
          <p:cNvPr id="39" name="Rounded Rectangular Callout 38">
            <a:extLst>
              <a:ext uri="{FF2B5EF4-FFF2-40B4-BE49-F238E27FC236}">
                <a16:creationId xmlns:a16="http://schemas.microsoft.com/office/drawing/2014/main" id="{6181016C-4C50-A4FA-2955-4C670BE99C1D}"/>
              </a:ext>
            </a:extLst>
          </p:cNvPr>
          <p:cNvSpPr/>
          <p:nvPr/>
        </p:nvSpPr>
        <p:spPr>
          <a:xfrm>
            <a:off x="442731" y="2050747"/>
            <a:ext cx="2343596" cy="697849"/>
          </a:xfrm>
          <a:prstGeom prst="wedgeRoundRectCallout">
            <a:avLst>
              <a:gd name="adj1" fmla="val 23647"/>
              <a:gd name="adj2" fmla="val 85229"/>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5776" marR="2310">
              <a:spcBef>
                <a:spcPts val="52"/>
              </a:spcBef>
            </a:pPr>
            <a:r>
              <a:rPr lang="en-US" dirty="0">
                <a:latin typeface="Tahoma" panose="020B0604030504040204" pitchFamily="34" charset="0"/>
                <a:ea typeface="Tahoma" panose="020B0604030504040204" pitchFamily="34" charset="0"/>
                <a:cs typeface="Tahoma" panose="020B0604030504040204" pitchFamily="34" charset="0"/>
              </a:rPr>
              <a:t>only the model’s input embeddings is fine-tuned via gradient descent.</a:t>
            </a:r>
          </a:p>
        </p:txBody>
      </p:sp>
      <p:sp>
        <p:nvSpPr>
          <p:cNvPr id="40" name="Rounded Rectangular Callout 39">
            <a:extLst>
              <a:ext uri="{FF2B5EF4-FFF2-40B4-BE49-F238E27FC236}">
                <a16:creationId xmlns:a16="http://schemas.microsoft.com/office/drawing/2014/main" id="{2788747B-8303-6366-455D-B88F2FE12265}"/>
              </a:ext>
            </a:extLst>
          </p:cNvPr>
          <p:cNvSpPr/>
          <p:nvPr/>
        </p:nvSpPr>
        <p:spPr>
          <a:xfrm>
            <a:off x="1334966" y="4170160"/>
            <a:ext cx="3450910" cy="697849"/>
          </a:xfrm>
          <a:prstGeom prst="wedgeRoundRectCallout">
            <a:avLst>
              <a:gd name="adj1" fmla="val -16975"/>
              <a:gd name="adj2" fmla="val -80565"/>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5776" marR="2310">
              <a:spcBef>
                <a:spcPts val="52"/>
              </a:spcBef>
            </a:pPr>
            <a:r>
              <a:rPr lang="en-US" dirty="0">
                <a:latin typeface="Tahoma" panose="020B0604030504040204" pitchFamily="34" charset="0"/>
                <a:ea typeface="Tahoma" panose="020B0604030504040204" pitchFamily="34" charset="0"/>
                <a:cs typeface="Tahoma" panose="020B0604030504040204" pitchFamily="34" charset="0"/>
              </a:rPr>
              <a:t>It is better to initialize soft prompts from existing vocab than randomly. [Lester et al., 2021]</a:t>
            </a:r>
          </a:p>
        </p:txBody>
      </p:sp>
    </p:spTree>
    <p:extLst>
      <p:ext uri="{BB962C8B-B14F-4D97-AF65-F5344CB8AC3E}">
        <p14:creationId xmlns:p14="http://schemas.microsoft.com/office/powerpoint/2010/main" val="311916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a:xfrm>
            <a:off x="533920" y="1390650"/>
            <a:ext cx="3687446" cy="3077573"/>
          </a:xfrm>
        </p:spPr>
        <p:txBody>
          <a:bodyPr>
            <a:normAutofit/>
          </a:bodyPr>
          <a:lstStyle/>
          <a:p>
            <a:pPr marL="12700" marR="5080">
              <a:lnSpc>
                <a:spcPct val="100000"/>
              </a:lnSpc>
              <a:spcBef>
                <a:spcPts val="100"/>
              </a:spcBef>
            </a:pPr>
            <a:r>
              <a:rPr lang="en-US" sz="1800" dirty="0"/>
              <a:t>Prompt tuning performs poorly at smaller model sizes and on harder tasks.</a:t>
            </a:r>
          </a:p>
          <a:p>
            <a:pPr marL="0" marR="5080" indent="0">
              <a:lnSpc>
                <a:spcPct val="100000"/>
              </a:lnSpc>
              <a:spcBef>
                <a:spcPts val="100"/>
              </a:spcBef>
              <a:buNone/>
            </a:pPr>
            <a:endParaRPr lang="en-US" spc="10" dirty="0">
              <a:solidFill>
                <a:schemeClr val="tx1"/>
              </a:solidFill>
            </a:endParaRPr>
          </a:p>
        </p:txBody>
      </p:sp>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4" name="Google Shape;1088;p75">
            <a:extLst>
              <a:ext uri="{FF2B5EF4-FFF2-40B4-BE49-F238E27FC236}">
                <a16:creationId xmlns:a16="http://schemas.microsoft.com/office/drawing/2014/main" id="{0A54A4D5-14FC-14E1-663E-D0AF904DF416}"/>
              </a:ext>
            </a:extLst>
          </p:cNvPr>
          <p:cNvPicPr preferRelativeResize="0"/>
          <p:nvPr/>
        </p:nvPicPr>
        <p:blipFill>
          <a:blip r:embed="rId3">
            <a:alphaModFix/>
          </a:blip>
          <a:stretch>
            <a:fillRect/>
          </a:stretch>
        </p:blipFill>
        <p:spPr>
          <a:xfrm>
            <a:off x="4448886" y="1359802"/>
            <a:ext cx="4475324" cy="3416399"/>
          </a:xfrm>
          <a:prstGeom prst="rect">
            <a:avLst/>
          </a:prstGeom>
          <a:noFill/>
          <a:ln>
            <a:noFill/>
          </a:ln>
        </p:spPr>
      </p:pic>
      <p:grpSp>
        <p:nvGrpSpPr>
          <p:cNvPr id="6" name="Google Shape;1090;p75">
            <a:extLst>
              <a:ext uri="{FF2B5EF4-FFF2-40B4-BE49-F238E27FC236}">
                <a16:creationId xmlns:a16="http://schemas.microsoft.com/office/drawing/2014/main" id="{9B7B3D2F-6115-5156-C0C4-80F728DDC060}"/>
              </a:ext>
            </a:extLst>
          </p:cNvPr>
          <p:cNvGrpSpPr/>
          <p:nvPr/>
        </p:nvGrpSpPr>
        <p:grpSpPr>
          <a:xfrm>
            <a:off x="7195561" y="980802"/>
            <a:ext cx="2128200" cy="975300"/>
            <a:chOff x="7015775" y="773475"/>
            <a:chExt cx="2128200" cy="975300"/>
          </a:xfrm>
        </p:grpSpPr>
        <p:cxnSp>
          <p:nvCxnSpPr>
            <p:cNvPr id="7" name="Google Shape;1091;p75">
              <a:extLst>
                <a:ext uri="{FF2B5EF4-FFF2-40B4-BE49-F238E27FC236}">
                  <a16:creationId xmlns:a16="http://schemas.microsoft.com/office/drawing/2014/main" id="{04EB104F-C40C-E216-7744-53AAE4C19C3B}"/>
                </a:ext>
              </a:extLst>
            </p:cNvPr>
            <p:cNvCxnSpPr/>
            <p:nvPr/>
          </p:nvCxnSpPr>
          <p:spPr>
            <a:xfrm flipH="1">
              <a:off x="7355775" y="1604775"/>
              <a:ext cx="174300" cy="144000"/>
            </a:xfrm>
            <a:prstGeom prst="straightConnector1">
              <a:avLst/>
            </a:prstGeom>
            <a:noFill/>
            <a:ln w="9525" cap="flat" cmpd="sng">
              <a:solidFill>
                <a:schemeClr val="dk1"/>
              </a:solidFill>
              <a:prstDash val="solid"/>
              <a:round/>
              <a:headEnd type="none" w="med" len="med"/>
              <a:tailEnd type="triangle" w="med" len="med"/>
            </a:ln>
          </p:spPr>
        </p:cxnSp>
        <p:sp>
          <p:nvSpPr>
            <p:cNvPr id="8" name="Google Shape;1092;p75">
              <a:extLst>
                <a:ext uri="{FF2B5EF4-FFF2-40B4-BE49-F238E27FC236}">
                  <a16:creationId xmlns:a16="http://schemas.microsoft.com/office/drawing/2014/main" id="{1F3443AF-D1F6-41AF-6C7A-C6D41A9BEE90}"/>
                </a:ext>
              </a:extLst>
            </p:cNvPr>
            <p:cNvSpPr txBox="1"/>
            <p:nvPr/>
          </p:nvSpPr>
          <p:spPr>
            <a:xfrm>
              <a:off x="7015775" y="773475"/>
              <a:ext cx="2128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Google Sans"/>
                  <a:ea typeface="Google Sans"/>
                  <a:cs typeface="Google Sans"/>
                  <a:sym typeface="Google Sans"/>
                </a:rPr>
                <a:t>Prompt tuning only matches fine-tuning at the largest model size</a:t>
              </a:r>
              <a:endParaRPr dirty="0">
                <a:latin typeface="Google Sans"/>
                <a:ea typeface="Google Sans"/>
                <a:cs typeface="Google Sans"/>
                <a:sym typeface="Google Sans"/>
              </a:endParaRPr>
            </a:p>
          </p:txBody>
        </p:sp>
      </p:grpSp>
    </p:spTree>
    <p:extLst>
      <p:ext uri="{BB962C8B-B14F-4D97-AF65-F5344CB8AC3E}">
        <p14:creationId xmlns:p14="http://schemas.microsoft.com/office/powerpoint/2010/main" val="321312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type="body" sz="quarter" idx="16"/>
          </p:nvPr>
        </p:nvSpPr>
        <p:spPr>
          <a:xfrm>
            <a:off x="533919" y="1390650"/>
            <a:ext cx="4320171" cy="3077573"/>
          </a:xfrm>
        </p:spPr>
        <p:txBody>
          <a:bodyPr>
            <a:normAutofit lnSpcReduction="10000"/>
          </a:bodyPr>
          <a:lstStyle/>
          <a:p>
            <a:pPr marL="12700" marR="5080">
              <a:lnSpc>
                <a:spcPct val="100000"/>
              </a:lnSpc>
              <a:spcBef>
                <a:spcPts val="100"/>
              </a:spcBef>
            </a:pPr>
            <a:r>
              <a:rPr lang="en-US" sz="1800" spc="-5" dirty="0">
                <a:latin typeface="Corbel" panose="020B0503020204020204" pitchFamily="34" charset="0"/>
                <a:cs typeface="Arial MT"/>
              </a:rPr>
              <a:t>The</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shorter</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the</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prompt,</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the</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fewer</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new</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parameters</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must</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be</a:t>
            </a:r>
            <a:r>
              <a:rPr lang="en-US" sz="1800" spc="-10" dirty="0">
                <a:latin typeface="Corbel" panose="020B0503020204020204" pitchFamily="34" charset="0"/>
                <a:cs typeface="Arial MT"/>
              </a:rPr>
              <a:t> </a:t>
            </a:r>
            <a:r>
              <a:rPr lang="en-US" sz="1800" spc="-5" dirty="0">
                <a:latin typeface="Corbel" panose="020B0503020204020204" pitchFamily="34" charset="0"/>
                <a:cs typeface="Arial MT"/>
              </a:rPr>
              <a:t>tuned</a:t>
            </a:r>
          </a:p>
          <a:p>
            <a:pPr marL="0" marR="5080" indent="0">
              <a:lnSpc>
                <a:spcPct val="100000"/>
              </a:lnSpc>
              <a:spcBef>
                <a:spcPts val="100"/>
              </a:spcBef>
              <a:buNone/>
            </a:pPr>
            <a:endParaRPr lang="en-US"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prompt length is critical to achieving good performance</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The largest model still gives strong  results with a </a:t>
            </a:r>
            <a:r>
              <a:rPr lang="en-US" sz="1800" dirty="0">
                <a:solidFill>
                  <a:srgbClr val="C00000"/>
                </a:solidFill>
                <a:latin typeface="Corbel" panose="020B0503020204020204" pitchFamily="34" charset="0"/>
                <a:cs typeface="Arial MT"/>
              </a:rPr>
              <a:t>single-token </a:t>
            </a:r>
            <a:r>
              <a:rPr lang="en-US" sz="1800" dirty="0">
                <a:latin typeface="Corbel" panose="020B0503020204020204" pitchFamily="34" charset="0"/>
                <a:cs typeface="Arial MT"/>
              </a:rPr>
              <a:t>prompt</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a:t>
            </a:r>
            <a:r>
              <a:rPr lang="en-US" sz="1800" dirty="0">
                <a:solidFill>
                  <a:srgbClr val="C00000"/>
                </a:solidFill>
                <a:latin typeface="Corbel" panose="020B0503020204020204" pitchFamily="34" charset="0"/>
                <a:cs typeface="Arial MT"/>
              </a:rPr>
              <a:t>beyond 20 tokens</a:t>
            </a:r>
            <a:r>
              <a:rPr lang="en-US" sz="1800" dirty="0">
                <a:latin typeface="Corbel" panose="020B0503020204020204" pitchFamily="34" charset="0"/>
                <a:cs typeface="Arial MT"/>
              </a:rPr>
              <a:t> only  yields marginal gains</a:t>
            </a:r>
          </a:p>
          <a:p>
            <a:pPr marL="12700" marR="5080">
              <a:lnSpc>
                <a:spcPct val="100000"/>
              </a:lnSpc>
              <a:spcBef>
                <a:spcPts val="100"/>
              </a:spcBef>
            </a:pPr>
            <a:endParaRPr lang="en-US" sz="1800" dirty="0">
              <a:latin typeface="Corbel" panose="020B0503020204020204" pitchFamily="34" charset="0"/>
              <a:cs typeface="Arial MT"/>
            </a:endParaRPr>
          </a:p>
          <a:p>
            <a:pPr marL="0" marR="5080" indent="0">
              <a:lnSpc>
                <a:spcPct val="100000"/>
              </a:lnSpc>
              <a:spcBef>
                <a:spcPts val="100"/>
              </a:spcBef>
              <a:buNone/>
            </a:pPr>
            <a:endParaRPr lang="en-US" spc="10" dirty="0">
              <a:solidFill>
                <a:schemeClr val="tx1"/>
              </a:solidFill>
              <a:latin typeface="Corbel" panose="020B0503020204020204" pitchFamily="34" charset="0"/>
            </a:endParaRPr>
          </a:p>
        </p:txBody>
      </p:sp>
      <p:pic>
        <p:nvPicPr>
          <p:cNvPr id="2" name="object 4">
            <a:extLst>
              <a:ext uri="{FF2B5EF4-FFF2-40B4-BE49-F238E27FC236}">
                <a16:creationId xmlns:a16="http://schemas.microsoft.com/office/drawing/2014/main" id="{61C4E47A-7872-2D8E-ED5C-93A4F66B4E7B}"/>
              </a:ext>
            </a:extLst>
          </p:cNvPr>
          <p:cNvPicPr/>
          <p:nvPr/>
        </p:nvPicPr>
        <p:blipFill>
          <a:blip r:embed="rId2" cstate="print"/>
          <a:stretch>
            <a:fillRect/>
          </a:stretch>
        </p:blipFill>
        <p:spPr>
          <a:xfrm>
            <a:off x="4854090" y="1760540"/>
            <a:ext cx="3813114" cy="2926339"/>
          </a:xfrm>
          <a:prstGeom prst="rect">
            <a:avLst/>
          </a:prstGeom>
        </p:spPr>
      </p:pic>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4990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EC394-6D6B-DE47-F5C2-2BA23579E84A}"/>
              </a:ext>
            </a:extLst>
          </p:cNvPr>
          <p:cNvSpPr>
            <a:spLocks noGrp="1"/>
          </p:cNvSpPr>
          <p:nvPr>
            <p:ph type="body" sz="quarter" idx="10"/>
          </p:nvPr>
        </p:nvSpPr>
        <p:spPr/>
        <p:txBody>
          <a:bodyPr>
            <a:normAutofit fontScale="62500" lnSpcReduction="20000"/>
          </a:bodyPr>
          <a:lstStyle/>
          <a:p>
            <a:pPr>
              <a:lnSpc>
                <a:spcPct val="120000"/>
              </a:lnSpc>
              <a:spcBef>
                <a:spcPts val="1000"/>
              </a:spcBef>
              <a:spcAft>
                <a:spcPts val="600"/>
              </a:spcAft>
            </a:pPr>
            <a:r>
              <a:rPr lang="en-US" sz="4000" dirty="0"/>
              <a:t>Are continuous prompts as interpretable as</a:t>
            </a:r>
            <a:br>
              <a:rPr lang="en-US" sz="4000" dirty="0"/>
            </a:br>
            <a:r>
              <a:rPr lang="en-US" sz="4000" dirty="0"/>
              <a:t>Discrete (Language) prompts? </a:t>
            </a:r>
          </a:p>
        </p:txBody>
      </p:sp>
    </p:spTree>
    <p:extLst>
      <p:ext uri="{BB962C8B-B14F-4D97-AF65-F5344CB8AC3E}">
        <p14:creationId xmlns:p14="http://schemas.microsoft.com/office/powerpoint/2010/main" val="144552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Models are not trained to do what you want</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a:bodyPr>
          <a:lstStyle/>
          <a:p>
            <a:r>
              <a:rPr lang="en-US" dirty="0"/>
              <a:t>[Continuous] Prompt Waywardness</a:t>
            </a:r>
          </a:p>
        </p:txBody>
      </p:sp>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2"/>
              </a:rPr>
              <a:t>[</a:t>
            </a:r>
            <a:r>
              <a:rPr sz="1050" spc="-10" dirty="0">
                <a:solidFill>
                  <a:srgbClr val="424242"/>
                </a:solidFill>
                <a:latin typeface="Corbel" panose="020B0503020204020204" pitchFamily="34" charset="0"/>
                <a:cs typeface="FreeSans"/>
                <a:hlinkClick r:id="rId2"/>
              </a:rPr>
              <a:t>"</a:t>
            </a:r>
            <a:r>
              <a:rPr lang="en-US" sz="1050" spc="-10" dirty="0">
                <a:solidFill>
                  <a:srgbClr val="424242"/>
                </a:solidFill>
                <a:latin typeface="Corbel" panose="020B0503020204020204" pitchFamily="34" charset="0"/>
                <a:cs typeface="FreeSans"/>
                <a:hlinkClick r:id="rId2"/>
              </a:rPr>
              <a:t>Prompt Waywardness: The Curious Case of Discretized Interpretation of Continuous Prompts</a:t>
            </a:r>
            <a:r>
              <a:rPr sz="1050" dirty="0">
                <a:solidFill>
                  <a:srgbClr val="424242"/>
                </a:solidFill>
                <a:latin typeface="Corbel" panose="020B0503020204020204" pitchFamily="34" charset="0"/>
                <a:cs typeface="FreeSans"/>
                <a:hlinkClick r:id="rId2"/>
              </a:rPr>
              <a:t>"</a:t>
            </a:r>
            <a:r>
              <a:rPr lang="en-US" sz="1050" dirty="0">
                <a:solidFill>
                  <a:srgbClr val="424242"/>
                </a:solidFill>
                <a:latin typeface="Corbel" panose="020B0503020204020204" pitchFamily="34" charset="0"/>
                <a:cs typeface="FreeSans"/>
                <a:hlinkClick r:id="rId2"/>
              </a:rPr>
              <a:t> </a:t>
            </a:r>
            <a:r>
              <a:rPr lang="en-US" sz="1050" u="heavy" spc="-15" dirty="0">
                <a:solidFill>
                  <a:srgbClr val="FF5252"/>
                </a:solidFill>
                <a:uFill>
                  <a:solidFill>
                    <a:srgbClr val="FF5252"/>
                  </a:solidFill>
                </a:uFill>
                <a:latin typeface="Corbel" panose="020B0503020204020204" pitchFamily="34" charset="0"/>
                <a:cs typeface="FreeSans"/>
                <a:hlinkClick r:id="rId2"/>
              </a:rPr>
              <a:t>Khashabi </a:t>
            </a:r>
            <a:r>
              <a:rPr lang="en-US" sz="1050" u="heavy" spc="25" dirty="0">
                <a:solidFill>
                  <a:srgbClr val="FF5252"/>
                </a:solidFill>
                <a:uFill>
                  <a:solidFill>
                    <a:srgbClr val="FF5252"/>
                  </a:solidFill>
                </a:uFill>
                <a:latin typeface="Corbel" panose="020B0503020204020204" pitchFamily="34" charset="0"/>
                <a:cs typeface="FreeSans"/>
                <a:hlinkClick r:id="rId2"/>
              </a:rPr>
              <a:t>et </a:t>
            </a:r>
            <a:r>
              <a:rPr lang="en-US" sz="1050" u="heavy" spc="-25" dirty="0">
                <a:solidFill>
                  <a:srgbClr val="FF5252"/>
                </a:solidFill>
                <a:uFill>
                  <a:solidFill>
                    <a:srgbClr val="FF5252"/>
                  </a:solidFill>
                </a:uFill>
                <a:latin typeface="Corbel" panose="020B0503020204020204" pitchFamily="34" charset="0"/>
                <a:cs typeface="FreeSans"/>
                <a:hlinkClick r:id="rId2"/>
              </a:rPr>
              <a:t>al., </a:t>
            </a:r>
            <a:r>
              <a:rPr lang="en-US" sz="1050" u="heavy" spc="30" dirty="0">
                <a:solidFill>
                  <a:srgbClr val="FF5252"/>
                </a:solidFill>
                <a:uFill>
                  <a:solidFill>
                    <a:srgbClr val="FF5252"/>
                  </a:solidFill>
                </a:uFill>
                <a:latin typeface="Corbel" panose="020B0503020204020204" pitchFamily="34" charset="0"/>
                <a:cs typeface="FreeSans"/>
                <a:hlinkClick r:id="rId2"/>
              </a:rPr>
              <a:t>2022</a:t>
            </a:r>
            <a:r>
              <a:rPr lang="en-US" sz="1050" spc="30" dirty="0">
                <a:solidFill>
                  <a:srgbClr val="424242"/>
                </a:solidFill>
                <a:latin typeface="Corbel" panose="020B0503020204020204" pitchFamily="34" charset="0"/>
                <a:cs typeface="FreeSans"/>
                <a:hlinkClick r:id="rId2"/>
              </a:rPr>
              <a:t>.]</a:t>
            </a:r>
            <a:endParaRPr sz="1050" dirty="0">
              <a:latin typeface="Corbel" panose="020B0503020204020204" pitchFamily="34" charset="0"/>
              <a:cs typeface="FreeSans"/>
            </a:endParaRPr>
          </a:p>
        </p:txBody>
      </p:sp>
      <p:sp>
        <p:nvSpPr>
          <p:cNvPr id="21" name="Content Placeholder 2">
            <a:extLst>
              <a:ext uri="{FF2B5EF4-FFF2-40B4-BE49-F238E27FC236}">
                <a16:creationId xmlns:a16="http://schemas.microsoft.com/office/drawing/2014/main" id="{974FB140-6E11-137A-A60C-B9AB91317696}"/>
              </a:ext>
            </a:extLst>
          </p:cNvPr>
          <p:cNvSpPr>
            <a:spLocks noGrp="1"/>
          </p:cNvSpPr>
          <p:nvPr>
            <p:ph type="body" sz="quarter" idx="16"/>
          </p:nvPr>
        </p:nvSpPr>
        <p:spPr>
          <a:xfrm>
            <a:off x="492669" y="1191272"/>
            <a:ext cx="4849352" cy="3077573"/>
          </a:xfrm>
        </p:spPr>
        <p:txBody>
          <a:bodyPr/>
          <a:lstStyle/>
          <a:p>
            <a:pPr marL="0" indent="0">
              <a:buNone/>
            </a:pPr>
            <a:r>
              <a:rPr lang="en-US" dirty="0"/>
              <a:t>Prompt waywardness hypothesis, states that:</a:t>
            </a:r>
          </a:p>
          <a:p>
            <a:r>
              <a:rPr lang="en-US" dirty="0"/>
              <a:t>There are infinite-many continuous prompts that can solve a given task. </a:t>
            </a:r>
          </a:p>
          <a:p>
            <a:endParaRPr lang="en-US" dirty="0"/>
          </a:p>
        </p:txBody>
      </p:sp>
      <p:cxnSp>
        <p:nvCxnSpPr>
          <p:cNvPr id="26" name="Straight Arrow Connector 25">
            <a:extLst>
              <a:ext uri="{FF2B5EF4-FFF2-40B4-BE49-F238E27FC236}">
                <a16:creationId xmlns:a16="http://schemas.microsoft.com/office/drawing/2014/main" id="{298351ED-5DAB-8ABF-D19A-EA2E7F17FACD}"/>
              </a:ext>
            </a:extLst>
          </p:cNvPr>
          <p:cNvCxnSpPr>
            <a:cxnSpLocks/>
          </p:cNvCxnSpPr>
          <p:nvPr/>
        </p:nvCxnSpPr>
        <p:spPr>
          <a:xfrm>
            <a:off x="3212869" y="4437177"/>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7F61A120-3364-02A9-1CE2-000C928A11CD}"/>
              </a:ext>
            </a:extLst>
          </p:cNvPr>
          <p:cNvCxnSpPr>
            <a:cxnSpLocks/>
          </p:cNvCxnSpPr>
          <p:nvPr/>
        </p:nvCxnSpPr>
        <p:spPr>
          <a:xfrm>
            <a:off x="5397554" y="4437176"/>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E3147C73-33A4-B36D-3473-364B027BAAAB}"/>
              </a:ext>
            </a:extLst>
          </p:cNvPr>
          <p:cNvSpPr/>
          <p:nvPr/>
        </p:nvSpPr>
        <p:spPr>
          <a:xfrm>
            <a:off x="6090781" y="4276787"/>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29" name="Graphic 28" descr="Badge Follow with solid fill">
            <a:extLst>
              <a:ext uri="{FF2B5EF4-FFF2-40B4-BE49-F238E27FC236}">
                <a16:creationId xmlns:a16="http://schemas.microsoft.com/office/drawing/2014/main" id="{DE50FC4D-E81A-8488-BB39-A1BB81A7C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979" y="3870056"/>
            <a:ext cx="342900" cy="342900"/>
          </a:xfrm>
          <a:prstGeom prst="rect">
            <a:avLst/>
          </a:prstGeom>
        </p:spPr>
      </p:pic>
      <p:sp>
        <p:nvSpPr>
          <p:cNvPr id="30" name="Rectangle 29">
            <a:extLst>
              <a:ext uri="{FF2B5EF4-FFF2-40B4-BE49-F238E27FC236}">
                <a16:creationId xmlns:a16="http://schemas.microsoft.com/office/drawing/2014/main" id="{DB5DCD06-9969-EDAA-851A-D2E498B48184}"/>
              </a:ext>
            </a:extLst>
          </p:cNvPr>
          <p:cNvSpPr/>
          <p:nvPr/>
        </p:nvSpPr>
        <p:spPr>
          <a:xfrm>
            <a:off x="245882" y="4214828"/>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31" name="Table 30">
            <a:extLst>
              <a:ext uri="{FF2B5EF4-FFF2-40B4-BE49-F238E27FC236}">
                <a16:creationId xmlns:a16="http://schemas.microsoft.com/office/drawing/2014/main" id="{8550BEBB-4073-7513-DF5A-CEA89CF9D1AD}"/>
              </a:ext>
            </a:extLst>
          </p:cNvPr>
          <p:cNvGraphicFramePr>
            <a:graphicFrameLocks noGrp="1"/>
          </p:cNvGraphicFramePr>
          <p:nvPr>
            <p:extLst>
              <p:ext uri="{D42A27DB-BD31-4B8C-83A1-F6EECF244321}">
                <p14:modId xmlns:p14="http://schemas.microsoft.com/office/powerpoint/2010/main" val="2734056660"/>
              </p:ext>
            </p:extLst>
          </p:nvPr>
        </p:nvGraphicFramePr>
        <p:xfrm>
          <a:off x="930953" y="363241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2" name="Table 31">
            <a:extLst>
              <a:ext uri="{FF2B5EF4-FFF2-40B4-BE49-F238E27FC236}">
                <a16:creationId xmlns:a16="http://schemas.microsoft.com/office/drawing/2014/main" id="{F7B51BCB-A428-65C7-7A96-1D327C9D9575}"/>
              </a:ext>
            </a:extLst>
          </p:cNvPr>
          <p:cNvGraphicFramePr>
            <a:graphicFrameLocks noGrp="1"/>
          </p:cNvGraphicFramePr>
          <p:nvPr>
            <p:extLst>
              <p:ext uri="{D42A27DB-BD31-4B8C-83A1-F6EECF244321}">
                <p14:modId xmlns:p14="http://schemas.microsoft.com/office/powerpoint/2010/main" val="1179017107"/>
              </p:ext>
            </p:extLst>
          </p:nvPr>
        </p:nvGraphicFramePr>
        <p:xfrm>
          <a:off x="1083353" y="3461684"/>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3" name="Table 32">
            <a:extLst>
              <a:ext uri="{FF2B5EF4-FFF2-40B4-BE49-F238E27FC236}">
                <a16:creationId xmlns:a16="http://schemas.microsoft.com/office/drawing/2014/main" id="{C1529796-1BC4-D7D3-0E29-64A840367C6F}"/>
              </a:ext>
            </a:extLst>
          </p:cNvPr>
          <p:cNvGraphicFramePr>
            <a:graphicFrameLocks noGrp="1"/>
          </p:cNvGraphicFramePr>
          <p:nvPr>
            <p:extLst>
              <p:ext uri="{D42A27DB-BD31-4B8C-83A1-F6EECF244321}">
                <p14:modId xmlns:p14="http://schemas.microsoft.com/office/powerpoint/2010/main" val="1679822170"/>
              </p:ext>
            </p:extLst>
          </p:nvPr>
        </p:nvGraphicFramePr>
        <p:xfrm>
          <a:off x="1242626" y="332532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34" name="Table 33">
            <a:extLst>
              <a:ext uri="{FF2B5EF4-FFF2-40B4-BE49-F238E27FC236}">
                <a16:creationId xmlns:a16="http://schemas.microsoft.com/office/drawing/2014/main" id="{59E9C2B7-74C6-9723-2519-001A7A6DBAE4}"/>
              </a:ext>
            </a:extLst>
          </p:cNvPr>
          <p:cNvGraphicFramePr>
            <a:graphicFrameLocks noGrp="1"/>
          </p:cNvGraphicFramePr>
          <p:nvPr>
            <p:extLst>
              <p:ext uri="{D42A27DB-BD31-4B8C-83A1-F6EECF244321}">
                <p14:modId xmlns:p14="http://schemas.microsoft.com/office/powerpoint/2010/main" val="3808298014"/>
              </p:ext>
            </p:extLst>
          </p:nvPr>
        </p:nvGraphicFramePr>
        <p:xfrm>
          <a:off x="1408775" y="3168349"/>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35" name="Rounded Rectangle 34">
            <a:extLst>
              <a:ext uri="{FF2B5EF4-FFF2-40B4-BE49-F238E27FC236}">
                <a16:creationId xmlns:a16="http://schemas.microsoft.com/office/drawing/2014/main" id="{E4FA09BC-9410-5A96-D130-84031B3F9E7E}"/>
              </a:ext>
            </a:extLst>
          </p:cNvPr>
          <p:cNvSpPr/>
          <p:nvPr/>
        </p:nvSpPr>
        <p:spPr>
          <a:xfrm>
            <a:off x="3883691" y="4019391"/>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spTree>
    <p:extLst>
      <p:ext uri="{BB962C8B-B14F-4D97-AF65-F5344CB8AC3E}">
        <p14:creationId xmlns:p14="http://schemas.microsoft.com/office/powerpoint/2010/main" val="407551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a:bodyPr>
          <a:lstStyle/>
          <a:p>
            <a:r>
              <a:rPr lang="en-US" dirty="0"/>
              <a:t>[Continuous] Prompt Waywardness</a:t>
            </a:r>
          </a:p>
        </p:txBody>
      </p:sp>
      <p:sp>
        <p:nvSpPr>
          <p:cNvPr id="3" name="Content Placeholder 2">
            <a:extLst>
              <a:ext uri="{FF2B5EF4-FFF2-40B4-BE49-F238E27FC236}">
                <a16:creationId xmlns:a16="http://schemas.microsoft.com/office/drawing/2014/main" id="{B014FD9D-2C42-638A-892B-C0AA0907382B}"/>
              </a:ext>
            </a:extLst>
          </p:cNvPr>
          <p:cNvSpPr>
            <a:spLocks noGrp="1"/>
          </p:cNvSpPr>
          <p:nvPr>
            <p:ph type="body" sz="quarter" idx="16"/>
          </p:nvPr>
        </p:nvSpPr>
        <p:spPr>
          <a:xfrm>
            <a:off x="492668" y="1191272"/>
            <a:ext cx="5009207" cy="3077573"/>
          </a:xfrm>
        </p:spPr>
        <p:txBody>
          <a:bodyPr/>
          <a:lstStyle/>
          <a:p>
            <a:pPr marL="0" indent="0">
              <a:buNone/>
            </a:pPr>
            <a:r>
              <a:rPr lang="en-US" dirty="0"/>
              <a:t>Prompt waywardness hypothesis, states that:</a:t>
            </a:r>
          </a:p>
          <a:p>
            <a:r>
              <a:rPr lang="en-US" dirty="0"/>
              <a:t>There are infinite-many continuous prompts that can solve a given task. </a:t>
            </a:r>
          </a:p>
          <a:p>
            <a:r>
              <a:rPr lang="en-US" dirty="0"/>
              <a:t>There exist continuous prompts that ”project” to the description of irrelevant or contradictory tasks.</a:t>
            </a:r>
          </a:p>
          <a:p>
            <a:endParaRPr lang="en-US" dirty="0"/>
          </a:p>
        </p:txBody>
      </p:sp>
      <p:sp>
        <p:nvSpPr>
          <p:cNvPr id="4" name="Rounded Rectangle 3">
            <a:extLst>
              <a:ext uri="{FF2B5EF4-FFF2-40B4-BE49-F238E27FC236}">
                <a16:creationId xmlns:a16="http://schemas.microsoft.com/office/drawing/2014/main" id="{34F9321F-D9D0-5510-C9D4-88CBBA2D5341}"/>
              </a:ext>
            </a:extLst>
          </p:cNvPr>
          <p:cNvSpPr/>
          <p:nvPr/>
        </p:nvSpPr>
        <p:spPr>
          <a:xfrm>
            <a:off x="3883691" y="4019391"/>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5FD7351D-341A-5C58-7924-EAA8DE76F2AC}"/>
              </a:ext>
            </a:extLst>
          </p:cNvPr>
          <p:cNvCxnSpPr>
            <a:cxnSpLocks/>
          </p:cNvCxnSpPr>
          <p:nvPr/>
        </p:nvCxnSpPr>
        <p:spPr>
          <a:xfrm>
            <a:off x="3212869" y="4437177"/>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96111D47-7F3D-7F2F-AC52-3B71613BEA90}"/>
              </a:ext>
            </a:extLst>
          </p:cNvPr>
          <p:cNvCxnSpPr>
            <a:cxnSpLocks/>
          </p:cNvCxnSpPr>
          <p:nvPr/>
        </p:nvCxnSpPr>
        <p:spPr>
          <a:xfrm>
            <a:off x="5397554" y="4437176"/>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5E117544-F112-BFD6-1E9E-A28BECE55FB8}"/>
              </a:ext>
            </a:extLst>
          </p:cNvPr>
          <p:cNvSpPr/>
          <p:nvPr/>
        </p:nvSpPr>
        <p:spPr>
          <a:xfrm>
            <a:off x="6090781" y="4276787"/>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8" name="Graphic 7" descr="Badge Follow with solid fill">
            <a:extLst>
              <a:ext uri="{FF2B5EF4-FFF2-40B4-BE49-F238E27FC236}">
                <a16:creationId xmlns:a16="http://schemas.microsoft.com/office/drawing/2014/main" id="{E902A577-EBBC-0E0B-1B68-20D6EDBE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979" y="3870056"/>
            <a:ext cx="342900" cy="342900"/>
          </a:xfrm>
          <a:prstGeom prst="rect">
            <a:avLst/>
          </a:prstGeom>
        </p:spPr>
      </p:pic>
      <p:sp>
        <p:nvSpPr>
          <p:cNvPr id="9" name="Rectangle 8">
            <a:extLst>
              <a:ext uri="{FF2B5EF4-FFF2-40B4-BE49-F238E27FC236}">
                <a16:creationId xmlns:a16="http://schemas.microsoft.com/office/drawing/2014/main" id="{46614816-4D7D-933C-9052-F954BBC3F83E}"/>
              </a:ext>
            </a:extLst>
          </p:cNvPr>
          <p:cNvSpPr/>
          <p:nvPr/>
        </p:nvSpPr>
        <p:spPr>
          <a:xfrm>
            <a:off x="245882" y="4214828"/>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0" name="Table 9">
            <a:extLst>
              <a:ext uri="{FF2B5EF4-FFF2-40B4-BE49-F238E27FC236}">
                <a16:creationId xmlns:a16="http://schemas.microsoft.com/office/drawing/2014/main" id="{72E6891A-199A-1F47-D145-F4D18F54CEB7}"/>
              </a:ext>
            </a:extLst>
          </p:cNvPr>
          <p:cNvGraphicFramePr>
            <a:graphicFrameLocks noGrp="1"/>
          </p:cNvGraphicFramePr>
          <p:nvPr>
            <p:extLst>
              <p:ext uri="{D42A27DB-BD31-4B8C-83A1-F6EECF244321}">
                <p14:modId xmlns:p14="http://schemas.microsoft.com/office/powerpoint/2010/main" val="4076889931"/>
              </p:ext>
            </p:extLst>
          </p:nvPr>
        </p:nvGraphicFramePr>
        <p:xfrm>
          <a:off x="930953" y="363241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4"/>
              </a:rPr>
              <a:t>[</a:t>
            </a:r>
            <a:r>
              <a:rPr sz="1050" spc="-10" dirty="0">
                <a:solidFill>
                  <a:srgbClr val="424242"/>
                </a:solidFill>
                <a:latin typeface="Corbel" panose="020B0503020204020204" pitchFamily="34" charset="0"/>
                <a:cs typeface="FreeSans"/>
                <a:hlinkClick r:id="rId4"/>
              </a:rPr>
              <a:t>"</a:t>
            </a:r>
            <a:r>
              <a:rPr lang="en-US" sz="1050" spc="-10" dirty="0">
                <a:solidFill>
                  <a:srgbClr val="424242"/>
                </a:solidFill>
                <a:latin typeface="Corbel" panose="020B0503020204020204" pitchFamily="34" charset="0"/>
                <a:cs typeface="FreeSans"/>
                <a:hlinkClick r:id="rId4"/>
              </a:rPr>
              <a:t>Prompt Waywardness: The Curious Case of Discretized Interpretation of Continuous Prompts</a:t>
            </a:r>
            <a:r>
              <a:rPr sz="1050" dirty="0">
                <a:solidFill>
                  <a:srgbClr val="424242"/>
                </a:solidFill>
                <a:latin typeface="Corbel" panose="020B0503020204020204" pitchFamily="34" charset="0"/>
                <a:cs typeface="FreeSans"/>
                <a:hlinkClick r:id="rId4"/>
              </a:rPr>
              <a:t>"</a:t>
            </a:r>
            <a:r>
              <a:rPr lang="en-US" sz="1050" dirty="0">
                <a:solidFill>
                  <a:srgbClr val="424242"/>
                </a:solidFill>
                <a:latin typeface="Corbel" panose="020B0503020204020204" pitchFamily="34" charset="0"/>
                <a:cs typeface="FreeSans"/>
                <a:hlinkClick r:id="rId4"/>
              </a:rPr>
              <a:t> </a:t>
            </a:r>
            <a:r>
              <a:rPr lang="en-US" sz="1050" u="heavy" spc="-15" dirty="0">
                <a:solidFill>
                  <a:srgbClr val="FF5252"/>
                </a:solidFill>
                <a:uFill>
                  <a:solidFill>
                    <a:srgbClr val="FF5252"/>
                  </a:solidFill>
                </a:uFill>
                <a:latin typeface="Corbel" panose="020B0503020204020204" pitchFamily="34" charset="0"/>
                <a:cs typeface="FreeSans"/>
                <a:hlinkClick r:id="rId4"/>
              </a:rPr>
              <a:t>Khashabi </a:t>
            </a:r>
            <a:r>
              <a:rPr lang="en-US" sz="1050" u="heavy" spc="25" dirty="0">
                <a:solidFill>
                  <a:srgbClr val="FF5252"/>
                </a:solidFill>
                <a:uFill>
                  <a:solidFill>
                    <a:srgbClr val="FF5252"/>
                  </a:solidFill>
                </a:uFill>
                <a:latin typeface="Corbel" panose="020B0503020204020204" pitchFamily="34" charset="0"/>
                <a:cs typeface="FreeSans"/>
                <a:hlinkClick r:id="rId4"/>
              </a:rPr>
              <a:t>et </a:t>
            </a:r>
            <a:r>
              <a:rPr lang="en-US" sz="1050" u="heavy" spc="-25" dirty="0">
                <a:solidFill>
                  <a:srgbClr val="FF5252"/>
                </a:solidFill>
                <a:uFill>
                  <a:solidFill>
                    <a:srgbClr val="FF5252"/>
                  </a:solidFill>
                </a:uFill>
                <a:latin typeface="Corbel" panose="020B0503020204020204" pitchFamily="34" charset="0"/>
                <a:cs typeface="FreeSans"/>
                <a:hlinkClick r:id="rId4"/>
              </a:rPr>
              <a:t>al., </a:t>
            </a:r>
            <a:r>
              <a:rPr lang="en-US" sz="1050" u="heavy" spc="30" dirty="0">
                <a:solidFill>
                  <a:srgbClr val="FF5252"/>
                </a:solidFill>
                <a:uFill>
                  <a:solidFill>
                    <a:srgbClr val="FF5252"/>
                  </a:solidFill>
                </a:uFill>
                <a:latin typeface="Corbel" panose="020B0503020204020204" pitchFamily="34" charset="0"/>
                <a:cs typeface="FreeSans"/>
                <a:hlinkClick r:id="rId4"/>
              </a:rPr>
              <a:t>2022</a:t>
            </a:r>
            <a:r>
              <a:rPr lang="en-US" sz="1050" spc="30" dirty="0">
                <a:solidFill>
                  <a:srgbClr val="424242"/>
                </a:solidFill>
                <a:latin typeface="Corbel" panose="020B0503020204020204" pitchFamily="34" charset="0"/>
                <a:cs typeface="FreeSans"/>
                <a:hlinkClick r:id="rId4"/>
              </a:rPr>
              <a:t>.]</a:t>
            </a:r>
            <a:endParaRPr sz="1050" dirty="0">
              <a:latin typeface="Corbel" panose="020B0503020204020204" pitchFamily="34" charset="0"/>
              <a:cs typeface="FreeSans"/>
            </a:endParaRPr>
          </a:p>
        </p:txBody>
      </p:sp>
      <p:graphicFrame>
        <p:nvGraphicFramePr>
          <p:cNvPr id="15" name="Table 14">
            <a:extLst>
              <a:ext uri="{FF2B5EF4-FFF2-40B4-BE49-F238E27FC236}">
                <a16:creationId xmlns:a16="http://schemas.microsoft.com/office/drawing/2014/main" id="{97A2A277-CF7B-33F7-FD87-DD58A4EAC07A}"/>
              </a:ext>
            </a:extLst>
          </p:cNvPr>
          <p:cNvGraphicFramePr>
            <a:graphicFrameLocks noGrp="1"/>
          </p:cNvGraphicFramePr>
          <p:nvPr>
            <p:extLst>
              <p:ext uri="{D42A27DB-BD31-4B8C-83A1-F6EECF244321}">
                <p14:modId xmlns:p14="http://schemas.microsoft.com/office/powerpoint/2010/main" val="3554806871"/>
              </p:ext>
            </p:extLst>
          </p:nvPr>
        </p:nvGraphicFramePr>
        <p:xfrm>
          <a:off x="1083353" y="3461684"/>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16" name="Table 15">
            <a:extLst>
              <a:ext uri="{FF2B5EF4-FFF2-40B4-BE49-F238E27FC236}">
                <a16:creationId xmlns:a16="http://schemas.microsoft.com/office/drawing/2014/main" id="{B95207A1-BA08-2A41-7C20-7A1DC3BFDEC8}"/>
              </a:ext>
            </a:extLst>
          </p:cNvPr>
          <p:cNvGraphicFramePr>
            <a:graphicFrameLocks noGrp="1"/>
          </p:cNvGraphicFramePr>
          <p:nvPr>
            <p:extLst>
              <p:ext uri="{D42A27DB-BD31-4B8C-83A1-F6EECF244321}">
                <p14:modId xmlns:p14="http://schemas.microsoft.com/office/powerpoint/2010/main" val="3731013288"/>
              </p:ext>
            </p:extLst>
          </p:nvPr>
        </p:nvGraphicFramePr>
        <p:xfrm>
          <a:off x="1242626" y="332532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graphicFrame>
        <p:nvGraphicFramePr>
          <p:cNvPr id="17" name="Table 16">
            <a:extLst>
              <a:ext uri="{FF2B5EF4-FFF2-40B4-BE49-F238E27FC236}">
                <a16:creationId xmlns:a16="http://schemas.microsoft.com/office/drawing/2014/main" id="{A8D1627F-D5D1-4F8A-AEF7-DA19203586E8}"/>
              </a:ext>
            </a:extLst>
          </p:cNvPr>
          <p:cNvGraphicFramePr>
            <a:graphicFrameLocks noGrp="1"/>
          </p:cNvGraphicFramePr>
          <p:nvPr>
            <p:extLst>
              <p:ext uri="{D42A27DB-BD31-4B8C-83A1-F6EECF244321}">
                <p14:modId xmlns:p14="http://schemas.microsoft.com/office/powerpoint/2010/main" val="1301200852"/>
              </p:ext>
            </p:extLst>
          </p:nvPr>
        </p:nvGraphicFramePr>
        <p:xfrm>
          <a:off x="1408775" y="3168349"/>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D4FBD4"/>
                    </a:solidFill>
                  </a:tcPr>
                </a:tc>
                <a:extLst>
                  <a:ext uri="{0D108BD9-81ED-4DB2-BD59-A6C34878D82A}">
                    <a16:rowId xmlns:a16="http://schemas.microsoft.com/office/drawing/2014/main" val="378298463"/>
                  </a:ext>
                </a:extLst>
              </a:tr>
            </a:tbl>
          </a:graphicData>
        </a:graphic>
      </p:graphicFrame>
      <p:sp>
        <p:nvSpPr>
          <p:cNvPr id="11" name="Rectangle 10">
            <a:extLst>
              <a:ext uri="{FF2B5EF4-FFF2-40B4-BE49-F238E27FC236}">
                <a16:creationId xmlns:a16="http://schemas.microsoft.com/office/drawing/2014/main" id="{219CEA34-F58E-5847-A39E-1743C7076D77}"/>
              </a:ext>
            </a:extLst>
          </p:cNvPr>
          <p:cNvSpPr/>
          <p:nvPr/>
        </p:nvSpPr>
        <p:spPr>
          <a:xfrm>
            <a:off x="4358885" y="3417980"/>
            <a:ext cx="3705104" cy="461665"/>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int clamp(int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int </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   return std::max(</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a:t>
            </a:r>
          </a:p>
        </p:txBody>
      </p:sp>
      <p:sp>
        <p:nvSpPr>
          <p:cNvPr id="12" name="Rectangle 11">
            <a:extLst>
              <a:ext uri="{FF2B5EF4-FFF2-40B4-BE49-F238E27FC236}">
                <a16:creationId xmlns:a16="http://schemas.microsoft.com/office/drawing/2014/main" id="{ADF351DE-E2A1-6EB5-D6D9-3423F1390A8A}"/>
              </a:ext>
            </a:extLst>
          </p:cNvPr>
          <p:cNvSpPr/>
          <p:nvPr/>
        </p:nvSpPr>
        <p:spPr>
          <a:xfrm>
            <a:off x="5062896" y="3216162"/>
            <a:ext cx="2114681" cy="253916"/>
          </a:xfrm>
          <a:prstGeom prst="rect">
            <a:avLst/>
          </a:prstGeom>
        </p:spPr>
        <p:txBody>
          <a:bodyPr wrap="none">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      random sentence from web:</a:t>
            </a:r>
          </a:p>
        </p:txBody>
      </p:sp>
      <p:sp>
        <p:nvSpPr>
          <p:cNvPr id="13" name="Rectangle 12">
            <a:extLst>
              <a:ext uri="{FF2B5EF4-FFF2-40B4-BE49-F238E27FC236}">
                <a16:creationId xmlns:a16="http://schemas.microsoft.com/office/drawing/2014/main" id="{2A1EF0FA-6EDF-2BA5-D75D-75403BFC5704}"/>
              </a:ext>
            </a:extLst>
          </p:cNvPr>
          <p:cNvSpPr/>
          <p:nvPr/>
        </p:nvSpPr>
        <p:spPr>
          <a:xfrm>
            <a:off x="4331991" y="2742937"/>
            <a:ext cx="3705104" cy="461665"/>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Write down the conclusion you can reach by combining the given Fact 1 and Fact 2.</a:t>
            </a:r>
          </a:p>
        </p:txBody>
      </p:sp>
      <p:sp>
        <p:nvSpPr>
          <p:cNvPr id="18" name="Rectangle 17">
            <a:extLst>
              <a:ext uri="{FF2B5EF4-FFF2-40B4-BE49-F238E27FC236}">
                <a16:creationId xmlns:a16="http://schemas.microsoft.com/office/drawing/2014/main" id="{65674585-B9EB-CC6D-D481-1173DDDAD89C}"/>
              </a:ext>
            </a:extLst>
          </p:cNvPr>
          <p:cNvSpPr/>
          <p:nvPr/>
        </p:nvSpPr>
        <p:spPr>
          <a:xfrm>
            <a:off x="5109234" y="2555314"/>
            <a:ext cx="1973617" cy="253916"/>
          </a:xfrm>
          <a:prstGeom prst="rect">
            <a:avLst/>
          </a:prstGeom>
        </p:spPr>
        <p:txBody>
          <a:bodyPr wrap="none">
            <a:spAutoFit/>
          </a:bodyPr>
          <a:lstStyle/>
          <a:p>
            <a:r>
              <a:rPr lang="en-US" sz="1050" dirty="0">
                <a:latin typeface="Tahoma" panose="020B0604030504040204" pitchFamily="34" charset="0"/>
                <a:ea typeface="Tahoma" panose="020B0604030504040204" pitchFamily="34" charset="0"/>
                <a:cs typeface="Tahoma" panose="020B0604030504040204" pitchFamily="34" charset="0"/>
              </a:rPr>
              <a:t>      definition of another task:</a:t>
            </a:r>
          </a:p>
        </p:txBody>
      </p:sp>
      <p:cxnSp>
        <p:nvCxnSpPr>
          <p:cNvPr id="19" name="Curved Connector 18">
            <a:extLst>
              <a:ext uri="{FF2B5EF4-FFF2-40B4-BE49-F238E27FC236}">
                <a16:creationId xmlns:a16="http://schemas.microsoft.com/office/drawing/2014/main" id="{6DF5225F-2341-2A16-DDE6-5E26FD9B86B2}"/>
              </a:ext>
            </a:extLst>
          </p:cNvPr>
          <p:cNvCxnSpPr>
            <a:cxnSpLocks/>
            <a:stCxn id="17" idx="3"/>
            <a:endCxn id="13" idx="1"/>
          </p:cNvCxnSpPr>
          <p:nvPr/>
        </p:nvCxnSpPr>
        <p:spPr>
          <a:xfrm flipV="1">
            <a:off x="2426391" y="2973770"/>
            <a:ext cx="1905600" cy="312689"/>
          </a:xfrm>
          <a:prstGeom prst="curvedConnector3">
            <a:avLst>
              <a:gd name="adj1" fmla="val 50000"/>
            </a:avLst>
          </a:prstGeom>
          <a:ln w="28575">
            <a:solidFill>
              <a:schemeClr val="tx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FD25A09-30CD-FBB1-B29D-87FA2A252E48}"/>
              </a:ext>
            </a:extLst>
          </p:cNvPr>
          <p:cNvCxnSpPr>
            <a:cxnSpLocks/>
            <a:stCxn id="10" idx="3"/>
            <a:endCxn id="11" idx="1"/>
          </p:cNvCxnSpPr>
          <p:nvPr/>
        </p:nvCxnSpPr>
        <p:spPr>
          <a:xfrm flipV="1">
            <a:off x="1948569" y="3648813"/>
            <a:ext cx="2410316" cy="101714"/>
          </a:xfrm>
          <a:prstGeom prst="curvedConnector3">
            <a:avLst>
              <a:gd name="adj1" fmla="val 50000"/>
            </a:avLst>
          </a:prstGeom>
          <a:ln w="28575">
            <a:solidFill>
              <a:schemeClr val="tx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ounded Rectangular Callout 24">
            <a:extLst>
              <a:ext uri="{FF2B5EF4-FFF2-40B4-BE49-F238E27FC236}">
                <a16:creationId xmlns:a16="http://schemas.microsoft.com/office/drawing/2014/main" id="{E03118D9-18A0-4C3B-3D84-D8DD45D7B9EA}"/>
              </a:ext>
            </a:extLst>
          </p:cNvPr>
          <p:cNvSpPr/>
          <p:nvPr/>
        </p:nvSpPr>
        <p:spPr>
          <a:xfrm>
            <a:off x="5561524" y="1297355"/>
            <a:ext cx="3235307" cy="994496"/>
          </a:xfrm>
          <a:prstGeom prst="wedgeRoundRectCallout">
            <a:avLst>
              <a:gd name="adj1" fmla="val 16424"/>
              <a:gd name="adj2" fmla="val 47630"/>
              <a:gd name="adj3" fmla="val 16667"/>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00" dirty="0">
                <a:solidFill>
                  <a:schemeClr val="tx1"/>
                </a:solidFill>
                <a:latin typeface="Corbel" panose="020B0503020204020204" pitchFamily="34" charset="0"/>
              </a:rPr>
              <a:t>Project := </a:t>
            </a:r>
            <a:r>
              <a:rPr lang="en-US" sz="1800" dirty="0">
                <a:solidFill>
                  <a:srgbClr val="7030A0"/>
                </a:solidFill>
                <a:latin typeface="Corbel" panose="020B0503020204020204" pitchFamily="34" charset="0"/>
              </a:rPr>
              <a:t>nearest-neighbor </a:t>
            </a:r>
            <a:r>
              <a:rPr lang="en-US" sz="1800" dirty="0">
                <a:solidFill>
                  <a:schemeClr val="tx1"/>
                </a:solidFill>
                <a:latin typeface="Corbel" panose="020B0503020204020204" pitchFamily="34" charset="0"/>
              </a:rPr>
              <a:t>mapping of continuous prompt onto the word embeddings</a:t>
            </a:r>
            <a:endParaRPr lang="en-US" sz="1800" dirty="0">
              <a:solidFill>
                <a:srgbClr val="009545"/>
              </a:solidFill>
              <a:latin typeface="Corbel" panose="020B0503020204020204" pitchFamily="34" charset="0"/>
            </a:endParaRPr>
          </a:p>
        </p:txBody>
      </p:sp>
    </p:spTree>
    <p:extLst>
      <p:ext uri="{BB962C8B-B14F-4D97-AF65-F5344CB8AC3E}">
        <p14:creationId xmlns:p14="http://schemas.microsoft.com/office/powerpoint/2010/main" val="3202892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644235" y="3328040"/>
          <a:ext cx="1766455" cy="342900"/>
        </p:xfrm>
        <a:graphic>
          <a:graphicData uri="http://schemas.openxmlformats.org/drawingml/2006/table">
            <a:tbl>
              <a:tblPr firstRow="1" bandRow="1">
                <a:tableStyleId>{5C22544A-7EE6-4342-B048-85BDC9FD1C3A}</a:tableStyleId>
              </a:tblPr>
              <a:tblGrid>
                <a:gridCol w="426728">
                  <a:extLst>
                    <a:ext uri="{9D8B030D-6E8A-4147-A177-3AD203B41FA5}">
                      <a16:colId xmlns:a16="http://schemas.microsoft.com/office/drawing/2014/main" val="3534915434"/>
                    </a:ext>
                  </a:extLst>
                </a:gridCol>
                <a:gridCol w="446576">
                  <a:extLst>
                    <a:ext uri="{9D8B030D-6E8A-4147-A177-3AD203B41FA5}">
                      <a16:colId xmlns:a16="http://schemas.microsoft.com/office/drawing/2014/main" val="1238288208"/>
                    </a:ext>
                  </a:extLst>
                </a:gridCol>
                <a:gridCol w="456500">
                  <a:extLst>
                    <a:ext uri="{9D8B030D-6E8A-4147-A177-3AD203B41FA5}">
                      <a16:colId xmlns:a16="http://schemas.microsoft.com/office/drawing/2014/main" val="3224079992"/>
                    </a:ext>
                  </a:extLst>
                </a:gridCol>
                <a:gridCol w="436651">
                  <a:extLst>
                    <a:ext uri="{9D8B030D-6E8A-4147-A177-3AD203B41FA5}">
                      <a16:colId xmlns:a16="http://schemas.microsoft.com/office/drawing/2014/main" val="1834554974"/>
                    </a:ext>
                  </a:extLst>
                </a:gridCol>
              </a:tblGrid>
              <a:tr h="342900">
                <a:tc>
                  <a:txBody>
                    <a:bodyPr/>
                    <a:lstStyle/>
                    <a:p>
                      <a:pPr algn="ctr"/>
                      <a:r>
                        <a:rPr lang="en-US" sz="1100" b="1" dirty="0">
                          <a:solidFill>
                            <a:srgbClr val="002060"/>
                          </a:solidFill>
                          <a:latin typeface="Consolas" panose="020B0609020204030204" pitchFamily="49" charset="0"/>
                          <a:cs typeface="Consolas" panose="020B0609020204030204" pitchFamily="49" charset="0"/>
                        </a:rPr>
                        <a:t>0.9</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-2.1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0.0</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3465151" y="3072167"/>
            <a:ext cx="5169694" cy="656929"/>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b="1" dirty="0">
                <a:solidFill>
                  <a:schemeClr val="tx1"/>
                </a:solidFill>
                <a:latin typeface="Corbel" panose="020B0503020204020204" pitchFamily="34" charset="0"/>
              </a:rPr>
              <a:t>continuous </a:t>
            </a:r>
            <a:r>
              <a:rPr lang="en-US" sz="1800" dirty="0">
                <a:solidFill>
                  <a:schemeClr val="tx1"/>
                </a:solidFill>
                <a:latin typeface="Corbel" panose="020B0503020204020204" pitchFamily="34" charset="0"/>
              </a:rPr>
              <a:t>prompts: </a:t>
            </a:r>
            <a:endParaRPr lang="en-US" sz="1800" dirty="0">
              <a:solidFill>
                <a:srgbClr val="FF0000"/>
              </a:solidFill>
              <a:latin typeface="Corbel" panose="020B0503020204020204" pitchFamily="34" charset="0"/>
            </a:endParaRPr>
          </a:p>
          <a:p>
            <a:pPr algn="ctr"/>
            <a:r>
              <a:rPr lang="en-US" sz="1800" dirty="0">
                <a:solidFill>
                  <a:srgbClr val="FF0000"/>
                </a:solidFill>
                <a:latin typeface="Corbel" panose="020B0503020204020204" pitchFamily="34" charset="0"/>
              </a:rPr>
              <a:t>unclear how to interpret, </a:t>
            </a:r>
            <a:r>
              <a:rPr lang="en-US" sz="1800" dirty="0">
                <a:solidFill>
                  <a:srgbClr val="009545"/>
                </a:solidFill>
                <a:latin typeface="Corbel" panose="020B0503020204020204" pitchFamily="34" charset="0"/>
              </a:rPr>
              <a:t>but easy to optimize</a:t>
            </a:r>
          </a:p>
        </p:txBody>
      </p:sp>
      <p:sp>
        <p:nvSpPr>
          <p:cNvPr id="32" name="Rectangle 31">
            <a:extLst>
              <a:ext uri="{FF2B5EF4-FFF2-40B4-BE49-F238E27FC236}">
                <a16:creationId xmlns:a16="http://schemas.microsoft.com/office/drawing/2014/main" id="{6F765382-5000-E0B9-326B-D0A15D8CF5F7}"/>
              </a:ext>
            </a:extLst>
          </p:cNvPr>
          <p:cNvSpPr/>
          <p:nvPr/>
        </p:nvSpPr>
        <p:spPr>
          <a:xfrm>
            <a:off x="341998" y="388143"/>
            <a:ext cx="2781587" cy="954107"/>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5592017" y="1484228"/>
            <a:ext cx="2076468" cy="307777"/>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positive</a:t>
            </a:r>
          </a:p>
        </p:txBody>
      </p: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370" y="1077497"/>
            <a:ext cx="342900" cy="3429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237223" y="1422269"/>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3465152" y="211911"/>
            <a:ext cx="5169694" cy="656929"/>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75" b="1" dirty="0">
                <a:solidFill>
                  <a:schemeClr val="tx1"/>
                </a:solidFill>
                <a:latin typeface="Corbel" panose="020B0503020204020204" pitchFamily="34" charset="0"/>
              </a:rPr>
              <a:t>discrete (text) </a:t>
            </a:r>
            <a:r>
              <a:rPr lang="en-US" sz="1875" dirty="0">
                <a:solidFill>
                  <a:schemeClr val="tx1"/>
                </a:solidFill>
                <a:latin typeface="Corbel" panose="020B0503020204020204" pitchFamily="34" charset="0"/>
              </a:rPr>
              <a:t>prompts: </a:t>
            </a:r>
            <a:br>
              <a:rPr lang="en-US" sz="1875" dirty="0">
                <a:solidFill>
                  <a:schemeClr val="tx1"/>
                </a:solidFill>
                <a:latin typeface="Corbel" panose="020B0503020204020204" pitchFamily="34" charset="0"/>
              </a:rPr>
            </a:br>
            <a:r>
              <a:rPr lang="en-US" sz="1875" dirty="0">
                <a:solidFill>
                  <a:srgbClr val="009545"/>
                </a:solidFill>
                <a:latin typeface="Corbel" panose="020B0503020204020204" pitchFamily="34" charset="0"/>
              </a:rPr>
              <a:t>easy to interpret, </a:t>
            </a:r>
            <a:r>
              <a:rPr lang="en-US" sz="1875" dirty="0">
                <a:solidFill>
                  <a:srgbClr val="FF0000"/>
                </a:solidFill>
                <a:latin typeface="Corbel" panose="020B0503020204020204" pitchFamily="34" charset="0"/>
              </a:rPr>
              <a:t>but not easy to optimize</a:t>
            </a:r>
          </a:p>
        </p:txBody>
      </p:sp>
      <p:sp>
        <p:nvSpPr>
          <p:cNvPr id="6" name="Rounded Rectangle 5">
            <a:extLst>
              <a:ext uri="{FF2B5EF4-FFF2-40B4-BE49-F238E27FC236}">
                <a16:creationId xmlns:a16="http://schemas.microsoft.com/office/drawing/2014/main" id="{CBFF70EA-25F8-94CC-D5B7-2A024406E8DD}"/>
              </a:ext>
            </a:extLst>
          </p:cNvPr>
          <p:cNvSpPr/>
          <p:nvPr/>
        </p:nvSpPr>
        <p:spPr>
          <a:xfrm>
            <a:off x="3894082" y="1197060"/>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7" name="Straight Arrow Connector 6">
            <a:extLst>
              <a:ext uri="{FF2B5EF4-FFF2-40B4-BE49-F238E27FC236}">
                <a16:creationId xmlns:a16="http://schemas.microsoft.com/office/drawing/2014/main" id="{DC98E54A-542C-AE1A-A096-15C9C98489C1}"/>
              </a:ext>
            </a:extLst>
          </p:cNvPr>
          <p:cNvCxnSpPr>
            <a:cxnSpLocks/>
          </p:cNvCxnSpPr>
          <p:nvPr/>
        </p:nvCxnSpPr>
        <p:spPr>
          <a:xfrm>
            <a:off x="3223260" y="1614846"/>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50B6888-8561-7CAE-25A7-262CC59328CE}"/>
              </a:ext>
            </a:extLst>
          </p:cNvPr>
          <p:cNvCxnSpPr>
            <a:cxnSpLocks/>
          </p:cNvCxnSpPr>
          <p:nvPr/>
        </p:nvCxnSpPr>
        <p:spPr>
          <a:xfrm>
            <a:off x="5407945" y="1614845"/>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E6B6594F-A3C0-A6E8-A54E-127B9E8FA286}"/>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sp>
        <p:nvSpPr>
          <p:cNvPr id="10" name="Rectangle 9">
            <a:extLst>
              <a:ext uri="{FF2B5EF4-FFF2-40B4-BE49-F238E27FC236}">
                <a16:creationId xmlns:a16="http://schemas.microsoft.com/office/drawing/2014/main" id="{0D0AAA92-FE1B-9F2D-35A3-DD295182CF0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11" name="Rounded Rectangle 10">
            <a:extLst>
              <a:ext uri="{FF2B5EF4-FFF2-40B4-BE49-F238E27FC236}">
                <a16:creationId xmlns:a16="http://schemas.microsoft.com/office/drawing/2014/main" id="{BC94EE55-9065-D0C0-7452-BAD6D11B382D}"/>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2" name="Straight Arrow Connector 11">
            <a:extLst>
              <a:ext uri="{FF2B5EF4-FFF2-40B4-BE49-F238E27FC236}">
                <a16:creationId xmlns:a16="http://schemas.microsoft.com/office/drawing/2014/main" id="{89FF47C6-2CB8-969C-47BD-AB1D2C532F33}"/>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8031F94F-2499-E3FE-E8FA-3DE59E5DDD0E}"/>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Graphic 15" descr="Badge Follow with solid fill">
            <a:extLst>
              <a:ext uri="{FF2B5EF4-FFF2-40B4-BE49-F238E27FC236}">
                <a16:creationId xmlns:a16="http://schemas.microsoft.com/office/drawing/2014/main" id="{A11D18F9-9918-B25E-DA55-D916FB419B5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344979" y="3663803"/>
            <a:ext cx="342900" cy="342900"/>
          </a:xfrm>
          <a:prstGeom prst="rect">
            <a:avLst/>
          </a:prstGeom>
        </p:spPr>
      </p:pic>
      <p:sp>
        <p:nvSpPr>
          <p:cNvPr id="2" name="object 6">
            <a:extLst>
              <a:ext uri="{FF2B5EF4-FFF2-40B4-BE49-F238E27FC236}">
                <a16:creationId xmlns:a16="http://schemas.microsoft.com/office/drawing/2014/main" id="{417A7596-DD9F-4A24-6AFF-2249793ED273}"/>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912997725"/>
      </p:ext>
    </p:extLst>
  </p:cSld>
  <p:clrMapOvr>
    <a:masterClrMapping/>
  </p:clrMapOvr>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385" y="527650"/>
            <a:ext cx="8649969" cy="437011"/>
          </a:xfrm>
          <a:prstGeom prst="rect">
            <a:avLst/>
          </a:prstGeom>
        </p:spPr>
        <p:txBody>
          <a:bodyPr vert="horz" wrap="square" lIns="0" tIns="6065" rIns="0" bIns="0" rtlCol="0">
            <a:spAutoFit/>
          </a:bodyPr>
          <a:lstStyle/>
          <a:p>
            <a:pPr marL="5776">
              <a:lnSpc>
                <a:spcPct val="100000"/>
              </a:lnSpc>
              <a:spcBef>
                <a:spcPts val="48"/>
              </a:spcBef>
            </a:pPr>
            <a:r>
              <a:rPr lang="en-US" sz="2800" spc="-20" dirty="0">
                <a:latin typeface="Tahoma" panose="020B0604030504040204" pitchFamily="34" charset="0"/>
                <a:ea typeface="Tahoma" panose="020B0604030504040204" pitchFamily="34" charset="0"/>
                <a:cs typeface="Tahoma" panose="020B0604030504040204" pitchFamily="34" charset="0"/>
              </a:rPr>
              <a:t>Parameter-efficient</a:t>
            </a:r>
            <a:r>
              <a:rPr lang="en-US" sz="2800" spc="-9"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Fine-tuning: Adding Models</a:t>
            </a:r>
          </a:p>
        </p:txBody>
      </p:sp>
      <p:sp>
        <p:nvSpPr>
          <p:cNvPr id="5" name="Text Placeholder 4">
            <a:extLst>
              <a:ext uri="{FF2B5EF4-FFF2-40B4-BE49-F238E27FC236}">
                <a16:creationId xmlns:a16="http://schemas.microsoft.com/office/drawing/2014/main" id="{5468F5D4-0739-32A9-1CE9-127E04C8E80F}"/>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2092" dirty="0">
                <a:latin typeface="Calibri"/>
                <a:cs typeface="Calibri"/>
              </a:rPr>
              <a:t>Augmenting </a:t>
            </a:r>
            <a:r>
              <a:rPr lang="en-US" sz="2092" spc="2" dirty="0">
                <a:latin typeface="Calibri"/>
                <a:cs typeface="Calibri"/>
              </a:rPr>
              <a:t>the</a:t>
            </a:r>
            <a:r>
              <a:rPr lang="en-US" sz="2092" dirty="0">
                <a:latin typeface="Calibri"/>
                <a:cs typeface="Calibri"/>
              </a:rPr>
              <a:t> </a:t>
            </a:r>
            <a:r>
              <a:rPr lang="en-US" sz="2092" spc="-5" dirty="0">
                <a:latin typeface="Calibri"/>
                <a:cs typeface="Calibri"/>
              </a:rPr>
              <a:t>existing</a:t>
            </a:r>
            <a:r>
              <a:rPr lang="en-US" sz="2092" dirty="0">
                <a:latin typeface="Calibri"/>
                <a:cs typeface="Calibri"/>
              </a:rPr>
              <a:t> </a:t>
            </a:r>
            <a:r>
              <a:rPr lang="en-US" sz="2092" spc="-5" dirty="0">
                <a:latin typeface="Calibri"/>
                <a:cs typeface="Calibri"/>
              </a:rPr>
              <a:t>pre-trained</a:t>
            </a:r>
            <a:r>
              <a:rPr lang="en-US" sz="2092" dirty="0">
                <a:latin typeface="Calibri"/>
                <a:cs typeface="Calibri"/>
              </a:rPr>
              <a:t> </a:t>
            </a:r>
            <a:r>
              <a:rPr lang="en-US" sz="2092" spc="2" dirty="0">
                <a:latin typeface="Calibri"/>
                <a:cs typeface="Calibri"/>
              </a:rPr>
              <a:t>model</a:t>
            </a:r>
            <a:r>
              <a:rPr lang="en-US" sz="2092" dirty="0">
                <a:latin typeface="Calibri"/>
                <a:cs typeface="Calibri"/>
              </a:rPr>
              <a:t> </a:t>
            </a:r>
            <a:r>
              <a:rPr lang="en-US" sz="2092" spc="2" dirty="0">
                <a:latin typeface="Calibri"/>
                <a:cs typeface="Calibri"/>
              </a:rPr>
              <a:t>with </a:t>
            </a:r>
            <a:r>
              <a:rPr lang="en-US" sz="2092" spc="-11" dirty="0">
                <a:latin typeface="Calibri"/>
                <a:cs typeface="Calibri"/>
              </a:rPr>
              <a:t>extra</a:t>
            </a:r>
            <a:r>
              <a:rPr lang="en-US" sz="2092" dirty="0">
                <a:latin typeface="Calibri"/>
                <a:cs typeface="Calibri"/>
              </a:rPr>
              <a:t> </a:t>
            </a:r>
            <a:r>
              <a:rPr lang="en-US" sz="2092" spc="-9" dirty="0">
                <a:latin typeface="Calibri"/>
                <a:cs typeface="Calibri"/>
              </a:rPr>
              <a:t>parameters</a:t>
            </a:r>
            <a:r>
              <a:rPr lang="en-US" sz="2092" spc="2" dirty="0">
                <a:latin typeface="Calibri"/>
                <a:cs typeface="Calibri"/>
              </a:rPr>
              <a:t> or </a:t>
            </a:r>
            <a:r>
              <a:rPr lang="en-US" sz="2092" spc="-466" dirty="0">
                <a:latin typeface="Calibri"/>
                <a:cs typeface="Calibri"/>
              </a:rPr>
              <a:t> </a:t>
            </a:r>
            <a:r>
              <a:rPr lang="en-US" sz="2092" spc="-16" dirty="0">
                <a:latin typeface="Calibri"/>
                <a:cs typeface="Calibri"/>
              </a:rPr>
              <a:t>layers</a:t>
            </a:r>
            <a:r>
              <a:rPr lang="en-US" sz="2092" dirty="0">
                <a:latin typeface="Calibri"/>
                <a:cs typeface="Calibri"/>
              </a:rPr>
              <a:t> </a:t>
            </a:r>
            <a:r>
              <a:rPr lang="en-US" sz="2092" spc="2" dirty="0">
                <a:latin typeface="Calibri"/>
                <a:cs typeface="Calibri"/>
              </a:rPr>
              <a:t>and</a:t>
            </a:r>
            <a:r>
              <a:rPr lang="en-US" sz="2092" dirty="0">
                <a:latin typeface="Calibri"/>
                <a:cs typeface="Calibri"/>
              </a:rPr>
              <a:t> </a:t>
            </a:r>
            <a:r>
              <a:rPr lang="en-US" sz="2092" spc="-5" dirty="0">
                <a:latin typeface="Calibri"/>
                <a:cs typeface="Calibri"/>
              </a:rPr>
              <a:t>training</a:t>
            </a:r>
            <a:r>
              <a:rPr lang="en-US" sz="2092" dirty="0">
                <a:latin typeface="Calibri"/>
                <a:cs typeface="Calibri"/>
              </a:rPr>
              <a:t> </a:t>
            </a:r>
            <a:r>
              <a:rPr lang="en-US" sz="2092" spc="2" dirty="0">
                <a:latin typeface="Calibri"/>
                <a:cs typeface="Calibri"/>
              </a:rPr>
              <a:t>only</a:t>
            </a:r>
            <a:r>
              <a:rPr lang="en-US" sz="2092" dirty="0">
                <a:latin typeface="Calibri"/>
                <a:cs typeface="Calibri"/>
              </a:rPr>
              <a:t> </a:t>
            </a:r>
            <a:r>
              <a:rPr lang="en-US" sz="2092" spc="2" dirty="0">
                <a:latin typeface="Calibri"/>
                <a:cs typeface="Calibri"/>
              </a:rPr>
              <a:t>the</a:t>
            </a:r>
            <a:r>
              <a:rPr lang="en-US" sz="2092" dirty="0">
                <a:latin typeface="Calibri"/>
                <a:cs typeface="Calibri"/>
              </a:rPr>
              <a:t> new </a:t>
            </a:r>
            <a:r>
              <a:rPr lang="en-US" sz="2092" spc="-9" dirty="0">
                <a:latin typeface="Calibri"/>
                <a:cs typeface="Calibri"/>
              </a:rPr>
              <a:t>parameters</a:t>
            </a:r>
            <a:endParaRPr lang="en-US" sz="2092" dirty="0">
              <a:latin typeface="Calibri"/>
              <a:cs typeface="Calibri"/>
            </a:endParaRPr>
          </a:p>
          <a:p>
            <a:pPr marL="188585" indent="-171546">
              <a:spcBef>
                <a:spcPts val="530"/>
              </a:spcBef>
              <a:buFont typeface="Arial MT"/>
              <a:buChar char="•"/>
              <a:tabLst>
                <a:tab pos="188874" algn="l"/>
              </a:tabLst>
            </a:pPr>
            <a:r>
              <a:rPr lang="en-US" sz="2092" spc="-34" dirty="0">
                <a:latin typeface="Calibri"/>
                <a:cs typeface="Calibri"/>
              </a:rPr>
              <a:t>Two</a:t>
            </a:r>
            <a:r>
              <a:rPr lang="en-US" sz="2092" spc="-5" dirty="0">
                <a:latin typeface="Calibri"/>
                <a:cs typeface="Calibri"/>
              </a:rPr>
              <a:t> </a:t>
            </a:r>
            <a:r>
              <a:rPr lang="en-US" sz="2092" dirty="0">
                <a:latin typeface="Calibri"/>
                <a:cs typeface="Calibri"/>
              </a:rPr>
              <a:t>commonly</a:t>
            </a:r>
            <a:r>
              <a:rPr lang="en-US" sz="2092" spc="-5" dirty="0">
                <a:latin typeface="Calibri"/>
                <a:cs typeface="Calibri"/>
              </a:rPr>
              <a:t> </a:t>
            </a:r>
            <a:r>
              <a:rPr lang="en-US" sz="2092" spc="2" dirty="0">
                <a:latin typeface="Calibri"/>
                <a:cs typeface="Calibri"/>
              </a:rPr>
              <a:t>used</a:t>
            </a:r>
            <a:r>
              <a:rPr lang="en-US" sz="2092" spc="-5" dirty="0">
                <a:latin typeface="Calibri"/>
                <a:cs typeface="Calibri"/>
              </a:rPr>
              <a:t> </a:t>
            </a:r>
            <a:r>
              <a:rPr lang="en-US" sz="2092" dirty="0">
                <a:latin typeface="Calibri"/>
                <a:cs typeface="Calibri"/>
              </a:rPr>
              <a:t>methods:</a:t>
            </a:r>
          </a:p>
          <a:p>
            <a:pPr marL="360131" lvl="1" indent="-171835">
              <a:spcBef>
                <a:spcPts val="580"/>
              </a:spcBef>
              <a:buFont typeface="Arial MT"/>
              <a:buChar char="•"/>
              <a:tabLst>
                <a:tab pos="360420" algn="l"/>
              </a:tabLst>
            </a:pPr>
            <a:r>
              <a:rPr lang="en-US" sz="2092" spc="2" dirty="0">
                <a:latin typeface="Calibri"/>
                <a:cs typeface="Calibri"/>
              </a:rPr>
              <a:t>Soft</a:t>
            </a:r>
            <a:r>
              <a:rPr lang="en-US" sz="2092" spc="-16" dirty="0">
                <a:latin typeface="Calibri"/>
                <a:cs typeface="Calibri"/>
              </a:rPr>
              <a:t> </a:t>
            </a:r>
            <a:r>
              <a:rPr lang="en-US" sz="2092" spc="-5" dirty="0">
                <a:latin typeface="Calibri"/>
                <a:cs typeface="Calibri"/>
              </a:rPr>
              <a:t>prompts</a:t>
            </a:r>
            <a:endParaRPr lang="en-US" sz="2092" dirty="0">
              <a:latin typeface="Calibri"/>
              <a:cs typeface="Calibri"/>
            </a:endParaRPr>
          </a:p>
          <a:p>
            <a:pPr marL="360131" lvl="1" indent="-171835">
              <a:spcBef>
                <a:spcPts val="582"/>
              </a:spcBef>
              <a:buFont typeface="Arial MT"/>
              <a:buChar char="•"/>
              <a:tabLst>
                <a:tab pos="360420" algn="l"/>
              </a:tabLst>
            </a:pPr>
            <a:r>
              <a:rPr lang="en-US" sz="2092" b="1" spc="-7" dirty="0">
                <a:latin typeface="Calibri"/>
                <a:cs typeface="Calibri"/>
              </a:rPr>
              <a:t>Adapters</a:t>
            </a:r>
            <a:endParaRPr lang="en-US" sz="2092" b="1" dirty="0">
              <a:latin typeface="Calibri"/>
              <a:cs typeface="Calibri"/>
            </a:endParaRP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23</a:t>
            </a:fld>
            <a:endParaRPr spc="5" dirty="0"/>
          </a:p>
        </p:txBody>
      </p:sp>
      <p:pic>
        <p:nvPicPr>
          <p:cNvPr id="3" name="object 3">
            <a:extLst>
              <a:ext uri="{FF2B5EF4-FFF2-40B4-BE49-F238E27FC236}">
                <a16:creationId xmlns:a16="http://schemas.microsoft.com/office/drawing/2014/main" id="{EEA3752E-0A1E-4507-D5D2-EB22E3714D96}"/>
              </a:ext>
            </a:extLst>
          </p:cNvPr>
          <p:cNvPicPr/>
          <p:nvPr/>
        </p:nvPicPr>
        <p:blipFill>
          <a:blip r:embed="rId2" cstate="print"/>
          <a:stretch>
            <a:fillRect/>
          </a:stretch>
        </p:blipFill>
        <p:spPr>
          <a:xfrm>
            <a:off x="4016278" y="2635206"/>
            <a:ext cx="4795935" cy="2428292"/>
          </a:xfrm>
          <a:prstGeom prst="rect">
            <a:avLst/>
          </a:prstGeom>
        </p:spPr>
      </p:pic>
    </p:spTree>
    <p:extLst>
      <p:ext uri="{BB962C8B-B14F-4D97-AF65-F5344CB8AC3E}">
        <p14:creationId xmlns:p14="http://schemas.microsoft.com/office/powerpoint/2010/main" val="2778063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4A16-41EA-0E4A-4DCC-0886C63D3DDA}"/>
              </a:ext>
            </a:extLst>
          </p:cNvPr>
          <p:cNvSpPr>
            <a:spLocks noGrp="1"/>
          </p:cNvSpPr>
          <p:nvPr>
            <p:ph type="title"/>
          </p:nvPr>
        </p:nvSpPr>
        <p:spPr/>
        <p:txBody>
          <a:bodyPr>
            <a:normAutofit/>
          </a:bodyPr>
          <a:lstStyle/>
          <a:p>
            <a:r>
              <a:rPr lang="en-US" dirty="0"/>
              <a:t>Adapters</a:t>
            </a:r>
          </a:p>
        </p:txBody>
      </p:sp>
      <p:sp>
        <p:nvSpPr>
          <p:cNvPr id="3" name="Content Placeholder 2">
            <a:extLst>
              <a:ext uri="{FF2B5EF4-FFF2-40B4-BE49-F238E27FC236}">
                <a16:creationId xmlns:a16="http://schemas.microsoft.com/office/drawing/2014/main" id="{560B3BD7-CE84-5564-CDCA-C98DB03367F4}"/>
              </a:ext>
            </a:extLst>
          </p:cNvPr>
          <p:cNvSpPr>
            <a:spLocks noGrp="1"/>
          </p:cNvSpPr>
          <p:nvPr>
            <p:ph type="body" sz="quarter" idx="16"/>
          </p:nvPr>
        </p:nvSpPr>
        <p:spPr>
          <a:xfrm>
            <a:off x="533919" y="1175965"/>
            <a:ext cx="8085415" cy="3077573"/>
          </a:xfrm>
        </p:spPr>
        <p:txBody>
          <a:bodyPr/>
          <a:lstStyle/>
          <a:p>
            <a:r>
              <a:rPr lang="en-US" b="1" dirty="0"/>
              <a:t>Idea:</a:t>
            </a:r>
            <a:r>
              <a:rPr lang="en-US" dirty="0"/>
              <a:t> train small sub-networks and only tune those. </a:t>
            </a:r>
          </a:p>
          <a:p>
            <a:pPr lvl="1"/>
            <a:r>
              <a:rPr lang="en-US" spc="7" dirty="0">
                <a:latin typeface="Tahoma" panose="020B0604030504040204" pitchFamily="34" charset="0"/>
                <a:ea typeface="Tahoma" panose="020B0604030504040204" pitchFamily="34" charset="0"/>
                <a:cs typeface="Tahoma" panose="020B0604030504040204" pitchFamily="34" charset="0"/>
              </a:rPr>
              <a:t>FF </a:t>
            </a:r>
            <a:r>
              <a:rPr lang="en-US" spc="2" dirty="0">
                <a:latin typeface="Tahoma" panose="020B0604030504040204" pitchFamily="34" charset="0"/>
                <a:ea typeface="Tahoma" panose="020B0604030504040204" pitchFamily="34" charset="0"/>
                <a:cs typeface="Tahoma" panose="020B0604030504040204" pitchFamily="34" charset="0"/>
              </a:rPr>
              <a:t>projects </a:t>
            </a:r>
            <a:r>
              <a:rPr lang="en-US" spc="-2" dirty="0">
                <a:latin typeface="Tahoma" panose="020B0604030504040204" pitchFamily="34" charset="0"/>
                <a:ea typeface="Tahoma" panose="020B0604030504040204" pitchFamily="34" charset="0"/>
                <a:cs typeface="Tahoma" panose="020B0604030504040204" pitchFamily="34" charset="0"/>
              </a:rPr>
              <a:t>to </a:t>
            </a:r>
            <a:r>
              <a:rPr lang="en-US" spc="7" dirty="0">
                <a:latin typeface="Tahoma" panose="020B0604030504040204" pitchFamily="34" charset="0"/>
                <a:ea typeface="Tahoma" panose="020B0604030504040204" pitchFamily="34" charset="0"/>
                <a:cs typeface="Tahoma" panose="020B0604030504040204" pitchFamily="34" charset="0"/>
              </a:rPr>
              <a:t>a </a:t>
            </a:r>
            <a:r>
              <a:rPr lang="en-US" spc="5" dirty="0">
                <a:latin typeface="Tahoma" panose="020B0604030504040204" pitchFamily="34" charset="0"/>
                <a:ea typeface="Tahoma" panose="020B0604030504040204" pitchFamily="34" charset="0"/>
                <a:cs typeface="Tahoma" panose="020B0604030504040204" pitchFamily="34" charset="0"/>
              </a:rPr>
              <a:t>low dimensional space </a:t>
            </a:r>
            <a:r>
              <a:rPr lang="en-US" spc="-2" dirty="0">
                <a:latin typeface="Tahoma" panose="020B0604030504040204" pitchFamily="34" charset="0"/>
                <a:ea typeface="Tahoma" panose="020B0604030504040204" pitchFamily="34" charset="0"/>
                <a:cs typeface="Tahoma" panose="020B0604030504040204" pitchFamily="34" charset="0"/>
              </a:rPr>
              <a:t>to </a:t>
            </a:r>
            <a:r>
              <a:rPr lang="en-US" spc="-334" dirty="0">
                <a:latin typeface="Tahoma" panose="020B0604030504040204" pitchFamily="34" charset="0"/>
                <a:ea typeface="Tahoma" panose="020B0604030504040204" pitchFamily="34" charset="0"/>
                <a:cs typeface="Tahoma" panose="020B0604030504040204" pitchFamily="34" charset="0"/>
              </a:rPr>
              <a:t> </a:t>
            </a:r>
            <a:r>
              <a:rPr lang="en-US" spc="2" dirty="0">
                <a:latin typeface="Tahoma" panose="020B0604030504040204" pitchFamily="34" charset="0"/>
                <a:ea typeface="Tahoma" panose="020B0604030504040204" pitchFamily="34" charset="0"/>
                <a:cs typeface="Tahoma" panose="020B0604030504040204" pitchFamily="34" charset="0"/>
              </a:rPr>
              <a:t>reduce</a:t>
            </a:r>
            <a:r>
              <a:rPr lang="en-US" dirty="0">
                <a:latin typeface="Tahoma" panose="020B0604030504040204" pitchFamily="34" charset="0"/>
                <a:ea typeface="Tahoma" panose="020B0604030504040204" pitchFamily="34" charset="0"/>
                <a:cs typeface="Tahoma" panose="020B0604030504040204" pitchFamily="34" charset="0"/>
              </a:rPr>
              <a:t> </a:t>
            </a:r>
            <a:r>
              <a:rPr lang="en-US" spc="-2" dirty="0">
                <a:latin typeface="Tahoma" panose="020B0604030504040204" pitchFamily="34" charset="0"/>
                <a:ea typeface="Tahoma" panose="020B0604030504040204" pitchFamily="34" charset="0"/>
                <a:cs typeface="Tahoma" panose="020B0604030504040204" pitchFamily="34" charset="0"/>
              </a:rPr>
              <a:t>parameters.</a:t>
            </a:r>
            <a:endParaRPr lang="en-US" dirty="0">
              <a:latin typeface="Tahoma" panose="020B0604030504040204" pitchFamily="34" charset="0"/>
              <a:ea typeface="Tahoma" panose="020B0604030504040204" pitchFamily="34" charset="0"/>
              <a:cs typeface="Tahoma" panose="020B0604030504040204" pitchFamily="34" charset="0"/>
            </a:endParaRPr>
          </a:p>
          <a:p>
            <a:r>
              <a:rPr lang="en-US" spc="-5" dirty="0"/>
              <a:t>No</a:t>
            </a:r>
            <a:r>
              <a:rPr lang="en-US" spc="-15" dirty="0"/>
              <a:t> </a:t>
            </a:r>
            <a:r>
              <a:rPr lang="en-US" spc="-5" dirty="0"/>
              <a:t>need</a:t>
            </a:r>
            <a:r>
              <a:rPr lang="en-US" spc="-15" dirty="0"/>
              <a:t> </a:t>
            </a:r>
            <a:r>
              <a:rPr lang="en-US" spc="-5" dirty="0"/>
              <a:t>to</a:t>
            </a:r>
            <a:r>
              <a:rPr lang="en-US" spc="-15" dirty="0"/>
              <a:t> </a:t>
            </a:r>
            <a:r>
              <a:rPr lang="en-US" dirty="0"/>
              <a:t>store</a:t>
            </a:r>
            <a:r>
              <a:rPr lang="en-US" spc="-15" dirty="0"/>
              <a:t> </a:t>
            </a:r>
            <a:r>
              <a:rPr lang="en-US" dirty="0"/>
              <a:t>a</a:t>
            </a:r>
            <a:r>
              <a:rPr lang="en-US" spc="-15" dirty="0"/>
              <a:t> </a:t>
            </a:r>
            <a:r>
              <a:rPr lang="en-US" spc="-5" dirty="0"/>
              <a:t>full</a:t>
            </a:r>
            <a:r>
              <a:rPr lang="en-US" spc="-15" dirty="0"/>
              <a:t> </a:t>
            </a:r>
            <a:r>
              <a:rPr lang="en-US" dirty="0"/>
              <a:t>model</a:t>
            </a:r>
            <a:r>
              <a:rPr lang="en-US" spc="-10" dirty="0"/>
              <a:t> </a:t>
            </a:r>
            <a:r>
              <a:rPr lang="en-US" spc="-5" dirty="0"/>
              <a:t>for</a:t>
            </a:r>
            <a:r>
              <a:rPr lang="en-US" spc="-15" dirty="0"/>
              <a:t> </a:t>
            </a:r>
            <a:r>
              <a:rPr lang="en-US" spc="-5" dirty="0"/>
              <a:t>each </a:t>
            </a:r>
            <a:r>
              <a:rPr lang="en-US" spc="-484" dirty="0"/>
              <a:t> </a:t>
            </a:r>
            <a:r>
              <a:rPr lang="en-US" spc="-5" dirty="0"/>
              <a:t>task,</a:t>
            </a:r>
            <a:r>
              <a:rPr lang="en-US" spc="-10" dirty="0"/>
              <a:t> </a:t>
            </a:r>
            <a:r>
              <a:rPr lang="en-US" b="1" spc="-5" dirty="0"/>
              <a:t>only</a:t>
            </a:r>
            <a:r>
              <a:rPr lang="en-US" b="1" spc="-10" dirty="0"/>
              <a:t> </a:t>
            </a:r>
            <a:r>
              <a:rPr lang="en-US" b="1" spc="-5" dirty="0"/>
              <a:t>the</a:t>
            </a:r>
            <a:r>
              <a:rPr lang="en-US" b="1" spc="-15" dirty="0"/>
              <a:t> </a:t>
            </a:r>
            <a:r>
              <a:rPr lang="en-US" b="1" spc="-5" dirty="0"/>
              <a:t>adapter</a:t>
            </a:r>
            <a:r>
              <a:rPr lang="en-US" b="1" spc="-10" dirty="0"/>
              <a:t> </a:t>
            </a:r>
            <a:r>
              <a:rPr lang="en-US" b="1" spc="-5" dirty="0"/>
              <a:t>params</a:t>
            </a:r>
            <a:r>
              <a:rPr lang="en-US" spc="-5" dirty="0"/>
              <a:t>.</a:t>
            </a:r>
            <a:endParaRPr lang="en-US" dirty="0"/>
          </a:p>
        </p:txBody>
      </p:sp>
      <p:pic>
        <p:nvPicPr>
          <p:cNvPr id="7" name="Picture 6" descr="Diagram&#10;&#10;Description automatically generated">
            <a:extLst>
              <a:ext uri="{FF2B5EF4-FFF2-40B4-BE49-F238E27FC236}">
                <a16:creationId xmlns:a16="http://schemas.microsoft.com/office/drawing/2014/main" id="{F50020A5-58FA-84D8-B059-BFE741690483}"/>
              </a:ext>
            </a:extLst>
          </p:cNvPr>
          <p:cNvPicPr>
            <a:picLocks noChangeAspect="1"/>
          </p:cNvPicPr>
          <p:nvPr/>
        </p:nvPicPr>
        <p:blipFill>
          <a:blip r:embed="rId3"/>
          <a:stretch>
            <a:fillRect/>
          </a:stretch>
        </p:blipFill>
        <p:spPr>
          <a:xfrm>
            <a:off x="524666" y="2095103"/>
            <a:ext cx="7772400" cy="2964426"/>
          </a:xfrm>
          <a:prstGeom prst="rect">
            <a:avLst/>
          </a:prstGeom>
        </p:spPr>
      </p:pic>
      <p:sp>
        <p:nvSpPr>
          <p:cNvPr id="4" name="object 6">
            <a:extLst>
              <a:ext uri="{FF2B5EF4-FFF2-40B4-BE49-F238E27FC236}">
                <a16:creationId xmlns:a16="http://schemas.microsoft.com/office/drawing/2014/main" id="{2D31766A-0FBF-FE7F-8CEC-490182E86F49}"/>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“Parameter-Eﬃcient </a:t>
            </a:r>
            <a:r>
              <a:rPr sz="1000" spc="-25"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Transfer </a:t>
            </a:r>
            <a:r>
              <a:rPr sz="1000" spc="-5"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Learning </a:t>
            </a:r>
            <a:r>
              <a:rPr sz="1000" spc="15"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for</a:t>
            </a:r>
            <a:r>
              <a:rPr sz="1000" spc="160"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 </a:t>
            </a:r>
            <a:r>
              <a:rPr sz="1000" spc="-50"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NLP”</a:t>
            </a:r>
            <a:r>
              <a:rPr lang="en-US" sz="1000" spc="-50"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 </a:t>
            </a:r>
            <a:r>
              <a:rPr lang="en-US" sz="1000" spc="5" dirty="0">
                <a:solidFill>
                  <a:schemeClr val="tx1"/>
                </a:solidFill>
                <a:uFill>
                  <a:solidFill>
                    <a:srgbClr val="FF5252"/>
                  </a:solidFill>
                </a:u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Houlsby </a:t>
            </a:r>
            <a:r>
              <a:rPr lang="en-US" sz="1000" spc="25" dirty="0">
                <a:solidFill>
                  <a:schemeClr val="tx1"/>
                </a:solidFill>
                <a:uFill>
                  <a:solidFill>
                    <a:srgbClr val="FF5252"/>
                  </a:solidFill>
                </a:u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et </a:t>
            </a:r>
            <a:r>
              <a:rPr lang="en-US" sz="1000" spc="-25" dirty="0">
                <a:solidFill>
                  <a:schemeClr val="tx1"/>
                </a:solidFill>
                <a:uFill>
                  <a:solidFill>
                    <a:srgbClr val="FF5252"/>
                  </a:solidFill>
                </a:u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al., </a:t>
            </a:r>
            <a:r>
              <a:rPr lang="en-US" sz="1000" spc="-30" dirty="0">
                <a:solidFill>
                  <a:schemeClr val="tx1"/>
                </a:solidFill>
                <a:uFill>
                  <a:solidFill>
                    <a:srgbClr val="FF5252"/>
                  </a:solidFill>
                </a:u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2019</a:t>
            </a:r>
            <a:r>
              <a:rPr lang="en-US" sz="1000" spc="-30" dirty="0">
                <a:solidFill>
                  <a:schemeClr val="tx1"/>
                </a:solidFill>
                <a:latin typeface="Corbel" panose="020B0503020204020204" pitchFamily="34" charset="0"/>
                <a:cs typeface="FreeSans"/>
                <a:hlinkClick r:id="rId4">
                  <a:extLst>
                    <a:ext uri="{A12FA001-AC4F-418D-AE19-62706E023703}">
                      <ahyp:hlinkClr xmlns:ahyp="http://schemas.microsoft.com/office/drawing/2018/hyperlinkcolor" val="tx"/>
                    </a:ext>
                  </a:extLst>
                </a:hlinkClick>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extLst>
      <p:ext uri="{BB962C8B-B14F-4D97-AF65-F5344CB8AC3E}">
        <p14:creationId xmlns:p14="http://schemas.microsoft.com/office/powerpoint/2010/main" val="3551986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479A-1A6F-4B91-5D6D-B3E17361DEBE}"/>
              </a:ext>
            </a:extLst>
          </p:cNvPr>
          <p:cNvSpPr>
            <a:spLocks noGrp="1"/>
          </p:cNvSpPr>
          <p:nvPr>
            <p:ph type="title"/>
          </p:nvPr>
        </p:nvSpPr>
        <p:spPr/>
        <p:txBody>
          <a:bodyPr/>
          <a:lstStyle/>
          <a:p>
            <a:r>
              <a:rPr lang="en-US" dirty="0"/>
              <a:t>Question  </a:t>
            </a:r>
          </a:p>
        </p:txBody>
      </p:sp>
      <p:sp>
        <p:nvSpPr>
          <p:cNvPr id="3" name="Text Placeholder 2">
            <a:extLst>
              <a:ext uri="{FF2B5EF4-FFF2-40B4-BE49-F238E27FC236}">
                <a16:creationId xmlns:a16="http://schemas.microsoft.com/office/drawing/2014/main" id="{2D4247CC-0D84-F18D-1657-D3A28C55B43F}"/>
              </a:ext>
            </a:extLst>
          </p:cNvPr>
          <p:cNvSpPr>
            <a:spLocks noGrp="1"/>
          </p:cNvSpPr>
          <p:nvPr>
            <p:ph type="body" sz="quarter" idx="16"/>
          </p:nvPr>
        </p:nvSpPr>
        <p:spPr/>
        <p:txBody>
          <a:bodyPr/>
          <a:lstStyle/>
          <a:p>
            <a:r>
              <a:rPr lang="en-US" dirty="0"/>
              <a:t>Is parameter-efficient tuning more (1) computationally efficient; (2) memory-efficient than whole-model tuning? </a:t>
            </a:r>
          </a:p>
          <a:p>
            <a:endParaRPr lang="en-US" dirty="0"/>
          </a:p>
          <a:p>
            <a:r>
              <a:rPr lang="en-US" dirty="0"/>
              <a:t>It is not faster! You still need to do the entire forward and backward pass.</a:t>
            </a:r>
          </a:p>
          <a:p>
            <a:r>
              <a:rPr lang="en-US" dirty="0"/>
              <a:t>It is more memory efficient.</a:t>
            </a:r>
          </a:p>
          <a:p>
            <a:pPr lvl="1"/>
            <a:r>
              <a:rPr lang="en-US" dirty="0"/>
              <a:t>You only need to keep the optimizer state for parameters that you are fine-tuning and not all the parameters.</a:t>
            </a:r>
          </a:p>
          <a:p>
            <a:endParaRPr lang="en-US" dirty="0"/>
          </a:p>
        </p:txBody>
      </p:sp>
    </p:spTree>
    <p:extLst>
      <p:ext uri="{BB962C8B-B14F-4D97-AF65-F5344CB8AC3E}">
        <p14:creationId xmlns:p14="http://schemas.microsoft.com/office/powerpoint/2010/main" val="427463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5" dirty="0">
                <a:latin typeface="Tahoma" panose="020B0604030504040204" pitchFamily="34" charset="0"/>
                <a:ea typeface="Tahoma" panose="020B0604030504040204" pitchFamily="34" charset="0"/>
                <a:cs typeface="Tahoma" panose="020B0604030504040204" pitchFamily="34" charset="0"/>
              </a:rPr>
              <a:t>Selective</a:t>
            </a:r>
            <a:r>
              <a:rPr sz="3297" spc="-27" dirty="0">
                <a:latin typeface="Tahoma" panose="020B0604030504040204" pitchFamily="34" charset="0"/>
                <a:ea typeface="Tahoma" panose="020B0604030504040204" pitchFamily="34" charset="0"/>
                <a:cs typeface="Tahoma" panose="020B0604030504040204" pitchFamily="34" charset="0"/>
              </a:rPr>
              <a:t> </a:t>
            </a:r>
            <a:r>
              <a:rPr sz="3297" spc="-2" dirty="0">
                <a:latin typeface="Tahoma" panose="020B0604030504040204" pitchFamily="34" charset="0"/>
                <a:ea typeface="Tahoma" panose="020B0604030504040204" pitchFamily="34" charset="0"/>
                <a:cs typeface="Tahoma" panose="020B0604030504040204" pitchFamily="34" charset="0"/>
              </a:rPr>
              <a:t>methods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156412C5-8255-95D3-A7D6-2C0A3EEDBA0A}"/>
              </a:ext>
            </a:extLst>
          </p:cNvPr>
          <p:cNvSpPr>
            <a:spLocks noGrp="1"/>
          </p:cNvSpPr>
          <p:nvPr>
            <p:ph type="body" sz="quarter" idx="16"/>
          </p:nvPr>
        </p:nvSpPr>
        <p:spPr/>
        <p:txBody>
          <a:bodyPr/>
          <a:lstStyle/>
          <a:p>
            <a:pPr marL="188585" marR="13862" indent="-171546">
              <a:lnSpc>
                <a:spcPts val="2342"/>
              </a:lnSpc>
              <a:spcBef>
                <a:spcPts val="271"/>
              </a:spcBef>
              <a:buFont typeface="Arial MT"/>
              <a:buChar char="•"/>
              <a:tabLst>
                <a:tab pos="188874" algn="l"/>
              </a:tabLst>
            </a:pPr>
            <a:r>
              <a:rPr lang="en-US" sz="1600" dirty="0">
                <a:latin typeface="Calibri"/>
                <a:cs typeface="Calibri"/>
              </a:rPr>
              <a:t>Selective methods</a:t>
            </a:r>
            <a:r>
              <a:rPr lang="en-US" sz="1600" spc="2" dirty="0">
                <a:latin typeface="Calibri"/>
                <a:cs typeface="Calibri"/>
              </a:rPr>
              <a:t> fine-tune a </a:t>
            </a:r>
            <a:r>
              <a:rPr lang="en-US" sz="1600" spc="-2" dirty="0">
                <a:latin typeface="Calibri"/>
                <a:cs typeface="Calibri"/>
              </a:rPr>
              <a:t>subset</a:t>
            </a:r>
            <a:r>
              <a:rPr lang="en-US" sz="1600" dirty="0">
                <a:latin typeface="Calibri"/>
                <a:cs typeface="Calibri"/>
              </a:rPr>
              <a:t> of</a:t>
            </a:r>
            <a:r>
              <a:rPr lang="en-US" sz="1600" spc="2" dirty="0">
                <a:latin typeface="Calibri"/>
                <a:cs typeface="Calibri"/>
              </a:rPr>
              <a:t> the </a:t>
            </a:r>
            <a:r>
              <a:rPr lang="en-US" sz="1600" spc="-5" dirty="0">
                <a:latin typeface="Calibri"/>
                <a:cs typeface="Calibri"/>
              </a:rPr>
              <a:t>existing</a:t>
            </a:r>
            <a:r>
              <a:rPr lang="en-US" sz="1600" spc="2" dirty="0">
                <a:latin typeface="Calibri"/>
                <a:cs typeface="Calibri"/>
              </a:rPr>
              <a:t> </a:t>
            </a:r>
            <a:r>
              <a:rPr lang="en-US" sz="1600" spc="-9" dirty="0">
                <a:latin typeface="Calibri"/>
                <a:cs typeface="Calibri"/>
              </a:rPr>
              <a:t>parameters</a:t>
            </a:r>
            <a:r>
              <a:rPr lang="en-US" sz="1600" dirty="0">
                <a:latin typeface="Calibri"/>
                <a:cs typeface="Calibri"/>
              </a:rPr>
              <a:t> of</a:t>
            </a:r>
            <a:r>
              <a:rPr lang="en-US" sz="1600" spc="2" dirty="0">
                <a:latin typeface="Calibri"/>
                <a:cs typeface="Calibri"/>
              </a:rPr>
              <a:t> the </a:t>
            </a:r>
            <a:r>
              <a:rPr lang="en-US" sz="1600" spc="-466" dirty="0">
                <a:latin typeface="Calibri"/>
                <a:cs typeface="Calibri"/>
              </a:rPr>
              <a:t> </a:t>
            </a:r>
            <a:r>
              <a:rPr lang="en-US" sz="1600" spc="2" dirty="0">
                <a:latin typeface="Calibri"/>
                <a:cs typeface="Calibri"/>
              </a:rPr>
              <a:t>model.</a:t>
            </a:r>
            <a:endParaRPr lang="en-US" sz="1600" dirty="0">
              <a:latin typeface="Calibri"/>
              <a:cs typeface="Calibri"/>
            </a:endParaRPr>
          </a:p>
          <a:p>
            <a:pPr marL="188585" marR="197249" indent="-171546">
              <a:lnSpc>
                <a:spcPts val="2342"/>
              </a:lnSpc>
              <a:spcBef>
                <a:spcPts val="744"/>
              </a:spcBef>
              <a:buFont typeface="Arial MT"/>
              <a:buChar char="•"/>
              <a:tabLst>
                <a:tab pos="188874" algn="l"/>
              </a:tabLst>
            </a:pPr>
            <a:r>
              <a:rPr lang="en-US" sz="1600" spc="2" dirty="0">
                <a:latin typeface="Calibri"/>
                <a:cs typeface="Calibri"/>
              </a:rPr>
              <a:t>It</a:t>
            </a:r>
            <a:r>
              <a:rPr lang="en-US" sz="1600" spc="-2" dirty="0">
                <a:latin typeface="Calibri"/>
                <a:cs typeface="Calibri"/>
              </a:rPr>
              <a:t> could</a:t>
            </a:r>
            <a:r>
              <a:rPr lang="en-US" sz="1600" dirty="0">
                <a:latin typeface="Calibri"/>
                <a:cs typeface="Calibri"/>
              </a:rPr>
              <a:t> </a:t>
            </a:r>
            <a:r>
              <a:rPr lang="en-US" sz="1600" spc="2" dirty="0">
                <a:latin typeface="Calibri"/>
                <a:cs typeface="Calibri"/>
              </a:rPr>
              <a:t>be</a:t>
            </a:r>
            <a:r>
              <a:rPr lang="en-US" sz="1600" dirty="0">
                <a:latin typeface="Calibri"/>
                <a:cs typeface="Calibri"/>
              </a:rPr>
              <a:t> </a:t>
            </a:r>
            <a:r>
              <a:rPr lang="en-US" sz="1600" spc="2" dirty="0">
                <a:latin typeface="Calibri"/>
                <a:cs typeface="Calibri"/>
              </a:rPr>
              <a:t>a</a:t>
            </a:r>
            <a:r>
              <a:rPr lang="en-US" sz="1600" dirty="0">
                <a:latin typeface="Calibri"/>
                <a:cs typeface="Calibri"/>
              </a:rPr>
              <a:t> </a:t>
            </a:r>
            <a:r>
              <a:rPr lang="en-US" sz="1600" spc="-11" dirty="0">
                <a:latin typeface="Calibri"/>
                <a:cs typeface="Calibri"/>
              </a:rPr>
              <a:t>layer</a:t>
            </a:r>
            <a:r>
              <a:rPr lang="en-US" sz="1600" spc="-2" dirty="0">
                <a:latin typeface="Calibri"/>
                <a:cs typeface="Calibri"/>
              </a:rPr>
              <a:t> </a:t>
            </a:r>
            <a:r>
              <a:rPr lang="en-US" sz="1600" spc="2" dirty="0">
                <a:latin typeface="Calibri"/>
                <a:cs typeface="Calibri"/>
              </a:rPr>
              <a:t>depth-based</a:t>
            </a:r>
            <a:r>
              <a:rPr lang="en-US" sz="1600" dirty="0">
                <a:latin typeface="Calibri"/>
                <a:cs typeface="Calibri"/>
              </a:rPr>
              <a:t> </a:t>
            </a:r>
            <a:r>
              <a:rPr lang="en-US" sz="1600" spc="2" dirty="0">
                <a:latin typeface="Calibri"/>
                <a:cs typeface="Calibri"/>
              </a:rPr>
              <a:t>selection,</a:t>
            </a:r>
            <a:r>
              <a:rPr lang="en-US" sz="1600" dirty="0">
                <a:latin typeface="Calibri"/>
                <a:cs typeface="Calibri"/>
              </a:rPr>
              <a:t> </a:t>
            </a:r>
            <a:r>
              <a:rPr lang="en-US" sz="1600" spc="-11" dirty="0">
                <a:latin typeface="Calibri"/>
                <a:cs typeface="Calibri"/>
              </a:rPr>
              <a:t>layer</a:t>
            </a:r>
            <a:r>
              <a:rPr lang="en-US" sz="1600" dirty="0">
                <a:latin typeface="Calibri"/>
                <a:cs typeface="Calibri"/>
              </a:rPr>
              <a:t> </a:t>
            </a:r>
            <a:r>
              <a:rPr lang="en-US" sz="1600" spc="2" dirty="0">
                <a:latin typeface="Calibri"/>
                <a:cs typeface="Calibri"/>
              </a:rPr>
              <a:t>type-based</a:t>
            </a:r>
            <a:r>
              <a:rPr lang="en-US" sz="1600" dirty="0">
                <a:latin typeface="Calibri"/>
                <a:cs typeface="Calibri"/>
              </a:rPr>
              <a:t> </a:t>
            </a:r>
            <a:r>
              <a:rPr lang="en-US" sz="1600" spc="2" dirty="0">
                <a:latin typeface="Calibri"/>
                <a:cs typeface="Calibri"/>
              </a:rPr>
              <a:t>selection, </a:t>
            </a:r>
            <a:r>
              <a:rPr lang="en-US" sz="1600" spc="-466" dirty="0">
                <a:latin typeface="Calibri"/>
                <a:cs typeface="Calibri"/>
              </a:rPr>
              <a:t> </a:t>
            </a:r>
            <a:r>
              <a:rPr lang="en-US" sz="1600" spc="2" dirty="0">
                <a:latin typeface="Calibri"/>
                <a:cs typeface="Calibri"/>
              </a:rPr>
              <a:t>or</a:t>
            </a:r>
            <a:r>
              <a:rPr lang="en-US" sz="1600" spc="-2" dirty="0">
                <a:latin typeface="Calibri"/>
                <a:cs typeface="Calibri"/>
              </a:rPr>
              <a:t> </a:t>
            </a:r>
            <a:r>
              <a:rPr lang="en-US" sz="1600" spc="-7" dirty="0">
                <a:latin typeface="Calibri"/>
                <a:cs typeface="Calibri"/>
              </a:rPr>
              <a:t>even</a:t>
            </a:r>
            <a:r>
              <a:rPr lang="en-US" sz="1600" dirty="0">
                <a:latin typeface="Calibri"/>
                <a:cs typeface="Calibri"/>
              </a:rPr>
              <a:t> </a:t>
            </a:r>
            <a:r>
              <a:rPr lang="en-US" sz="1600" spc="2" dirty="0">
                <a:latin typeface="Calibri"/>
                <a:cs typeface="Calibri"/>
              </a:rPr>
              <a:t>individual </a:t>
            </a:r>
            <a:r>
              <a:rPr lang="en-US" sz="1600" spc="-7" dirty="0">
                <a:latin typeface="Calibri"/>
                <a:cs typeface="Calibri"/>
              </a:rPr>
              <a:t>parameter</a:t>
            </a:r>
            <a:r>
              <a:rPr lang="en-US" sz="1600" dirty="0">
                <a:latin typeface="Calibri"/>
                <a:cs typeface="Calibri"/>
              </a:rPr>
              <a:t> </a:t>
            </a:r>
            <a:r>
              <a:rPr lang="en-US" sz="1600" spc="2" dirty="0">
                <a:latin typeface="Calibri"/>
                <a:cs typeface="Calibri"/>
              </a:rPr>
              <a:t>selection.</a:t>
            </a:r>
            <a:endParaRPr lang="en-US" sz="1600" dirty="0">
              <a:latin typeface="Calibri"/>
              <a:cs typeface="Calibri"/>
            </a:endParaRP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26</a:t>
            </a:fld>
            <a:endParaRPr spc="5" dirty="0"/>
          </a:p>
        </p:txBody>
      </p:sp>
      <p:sp>
        <p:nvSpPr>
          <p:cNvPr id="5" name="object 5"/>
          <p:cNvSpPr txBox="1"/>
          <p:nvPr/>
        </p:nvSpPr>
        <p:spPr>
          <a:xfrm>
            <a:off x="1394577" y="491944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a:latin typeface="Trebuchet MS"/>
              <a:cs typeface="Trebuchet MS"/>
            </a:endParaRPr>
          </a:p>
        </p:txBody>
      </p:sp>
      <p:pic>
        <p:nvPicPr>
          <p:cNvPr id="3" name="object 3">
            <a:extLst>
              <a:ext uri="{FF2B5EF4-FFF2-40B4-BE49-F238E27FC236}">
                <a16:creationId xmlns:a16="http://schemas.microsoft.com/office/drawing/2014/main" id="{A6C14A58-C30A-A107-881D-8A9901968277}"/>
              </a:ext>
            </a:extLst>
          </p:cNvPr>
          <p:cNvPicPr/>
          <p:nvPr/>
        </p:nvPicPr>
        <p:blipFill>
          <a:blip r:embed="rId2" cstate="print"/>
          <a:stretch>
            <a:fillRect/>
          </a:stretch>
        </p:blipFill>
        <p:spPr>
          <a:xfrm>
            <a:off x="2921954" y="2234436"/>
            <a:ext cx="5208501" cy="2597899"/>
          </a:xfrm>
          <a:prstGeom prst="rect">
            <a:avLst/>
          </a:prstGeom>
        </p:spPr>
      </p:pic>
    </p:spTree>
    <p:extLst>
      <p:ext uri="{BB962C8B-B14F-4D97-AF65-F5344CB8AC3E}">
        <p14:creationId xmlns:p14="http://schemas.microsoft.com/office/powerpoint/2010/main" val="382144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7830D91-732B-20FA-12A3-3B24E0823FC4}"/>
              </a:ext>
            </a:extLst>
          </p:cNvPr>
          <p:cNvSpPr>
            <a:spLocks noGrp="1"/>
          </p:cNvSpPr>
          <p:nvPr>
            <p:ph type="title"/>
          </p:nvPr>
        </p:nvSpPr>
        <p:spPr/>
        <p:txBody>
          <a:bodyPr>
            <a:normAutofit/>
          </a:bodyPr>
          <a:lstStyle/>
          <a:p>
            <a:r>
              <a:rPr lang="en-US" dirty="0" err="1"/>
              <a:t>BitFit</a:t>
            </a:r>
            <a:endParaRPr lang="en-US" dirty="0"/>
          </a:p>
        </p:txBody>
      </p:sp>
      <p:sp>
        <p:nvSpPr>
          <p:cNvPr id="10" name="Content Placeholder 9">
            <a:extLst>
              <a:ext uri="{FF2B5EF4-FFF2-40B4-BE49-F238E27FC236}">
                <a16:creationId xmlns:a16="http://schemas.microsoft.com/office/drawing/2014/main" id="{663273C7-569C-3D78-B9CB-8A04AB143520}"/>
              </a:ext>
            </a:extLst>
          </p:cNvPr>
          <p:cNvSpPr>
            <a:spLocks noGrp="1"/>
          </p:cNvSpPr>
          <p:nvPr>
            <p:ph type="body" sz="quarter" idx="16"/>
          </p:nvPr>
        </p:nvSpPr>
        <p:spPr/>
        <p:txBody>
          <a:bodyPr/>
          <a:lstStyle/>
          <a:p>
            <a:r>
              <a:rPr lang="en-US" sz="1800" spc="-15" dirty="0" err="1">
                <a:solidFill>
                  <a:srgbClr val="606060"/>
                </a:solidFill>
                <a:latin typeface="Corbel" panose="020B0503020204020204" pitchFamily="34" charset="0"/>
                <a:cs typeface="FreeSans"/>
              </a:rPr>
              <a:t>BitFit</a:t>
            </a:r>
            <a:r>
              <a:rPr lang="en-US" sz="1800" spc="-15" dirty="0">
                <a:solidFill>
                  <a:srgbClr val="606060"/>
                </a:solidFill>
                <a:latin typeface="Corbel" panose="020B0503020204020204" pitchFamily="34" charset="0"/>
                <a:cs typeface="FreeSans"/>
              </a:rPr>
              <a:t> adds bias </a:t>
            </a:r>
            <a:r>
              <a:rPr lang="en-US" sz="1800" dirty="0">
                <a:solidFill>
                  <a:srgbClr val="606060"/>
                </a:solidFill>
                <a:latin typeface="Corbel" panose="020B0503020204020204" pitchFamily="34" charset="0"/>
                <a:cs typeface="FreeSans"/>
              </a:rPr>
              <a:t>terms </a:t>
            </a:r>
            <a:r>
              <a:rPr lang="en-US" sz="1800" spc="15" dirty="0">
                <a:solidFill>
                  <a:srgbClr val="606060"/>
                </a:solidFill>
                <a:latin typeface="Corbel" panose="020B0503020204020204" pitchFamily="34" charset="0"/>
                <a:cs typeface="FreeSans"/>
              </a:rPr>
              <a:t>in </a:t>
            </a:r>
            <a:r>
              <a:rPr lang="en-US" sz="1800" spc="10" dirty="0">
                <a:solidFill>
                  <a:srgbClr val="606060"/>
                </a:solidFill>
                <a:latin typeface="Corbel" panose="020B0503020204020204" pitchFamily="34" charset="0"/>
                <a:cs typeface="FreeSans"/>
              </a:rPr>
              <a:t>self-attention </a:t>
            </a:r>
            <a:r>
              <a:rPr lang="en-US" sz="1800" spc="5" dirty="0">
                <a:solidFill>
                  <a:srgbClr val="606060"/>
                </a:solidFill>
                <a:latin typeface="Corbel" panose="020B0503020204020204" pitchFamily="34" charset="0"/>
                <a:cs typeface="FreeSans"/>
              </a:rPr>
              <a:t>and </a:t>
            </a:r>
            <a:r>
              <a:rPr lang="en-US" sz="1800" spc="-100" dirty="0">
                <a:solidFill>
                  <a:srgbClr val="606060"/>
                </a:solidFill>
                <a:latin typeface="Corbel" panose="020B0503020204020204" pitchFamily="34" charset="0"/>
                <a:cs typeface="FreeSans"/>
              </a:rPr>
              <a:t>MLP</a:t>
            </a:r>
            <a:r>
              <a:rPr lang="en-US" sz="1800" spc="6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layers and tunes those. </a:t>
            </a:r>
            <a:endParaRPr lang="en-US" sz="1800" dirty="0">
              <a:latin typeface="Corbel" panose="020B0503020204020204" pitchFamily="34" charset="0"/>
              <a:cs typeface="FreeSans"/>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600" spc="2" dirty="0" err="1">
                <a:latin typeface="Calibri"/>
                <a:cs typeface="Calibri"/>
              </a:rPr>
              <a:t>BitFit</a:t>
            </a:r>
            <a:r>
              <a:rPr lang="en-US" sz="1600" dirty="0">
                <a:latin typeface="Calibri"/>
                <a:cs typeface="Calibri"/>
              </a:rPr>
              <a:t> </a:t>
            </a:r>
            <a:r>
              <a:rPr lang="en-US" sz="1600" spc="2" dirty="0">
                <a:latin typeface="Calibri"/>
                <a:cs typeface="Calibri"/>
              </a:rPr>
              <a:t>only </a:t>
            </a:r>
            <a:r>
              <a:rPr lang="en-US" sz="1600" spc="-5" dirty="0">
                <a:latin typeface="Calibri"/>
                <a:cs typeface="Calibri"/>
              </a:rPr>
              <a:t>updates</a:t>
            </a:r>
            <a:r>
              <a:rPr lang="en-US" sz="1600" spc="2" dirty="0">
                <a:latin typeface="Calibri"/>
                <a:cs typeface="Calibri"/>
              </a:rPr>
              <a:t> about </a:t>
            </a:r>
            <a:r>
              <a:rPr lang="en-US" sz="1600" dirty="0">
                <a:latin typeface="Calibri"/>
                <a:cs typeface="Calibri"/>
              </a:rPr>
              <a:t>0.05%</a:t>
            </a:r>
            <a:r>
              <a:rPr lang="en-US" sz="1600" spc="2" dirty="0">
                <a:latin typeface="Calibri"/>
                <a:cs typeface="Calibri"/>
              </a:rPr>
              <a:t> </a:t>
            </a:r>
            <a:r>
              <a:rPr lang="en-US" sz="1600" dirty="0">
                <a:latin typeface="Calibri"/>
                <a:cs typeface="Calibri"/>
              </a:rPr>
              <a:t>of</a:t>
            </a:r>
            <a:r>
              <a:rPr lang="en-US" sz="1600" spc="2" dirty="0">
                <a:latin typeface="Calibri"/>
                <a:cs typeface="Calibri"/>
              </a:rPr>
              <a:t> the model </a:t>
            </a:r>
            <a:r>
              <a:rPr lang="en-US" sz="1600" spc="-9" dirty="0">
                <a:latin typeface="Calibri"/>
                <a:cs typeface="Calibri"/>
              </a:rPr>
              <a:t>parameters.</a:t>
            </a:r>
            <a:endParaRPr lang="en-US" sz="1600" dirty="0">
              <a:latin typeface="Calibri"/>
              <a:cs typeface="Calibri"/>
            </a:endParaRPr>
          </a:p>
          <a:p>
            <a:pPr marL="0" indent="0">
              <a:buNone/>
            </a:pPr>
            <a:endParaRPr lang="en-US" dirty="0"/>
          </a:p>
        </p:txBody>
      </p:sp>
      <p:sp>
        <p:nvSpPr>
          <p:cNvPr id="4" name="object 4"/>
          <p:cNvSpPr/>
          <p:nvPr/>
        </p:nvSpPr>
        <p:spPr>
          <a:xfrm>
            <a:off x="717138" y="2454057"/>
            <a:ext cx="2908541" cy="127566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4257297" y="1913824"/>
            <a:ext cx="4361473" cy="2356128"/>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8697793" y="102819"/>
            <a:ext cx="220979" cy="166712"/>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999999"/>
                </a:solidFill>
                <a:latin typeface="Corbel" panose="020B0503020204020204" pitchFamily="34" charset="0"/>
                <a:cs typeface="FreeSans"/>
              </a:rPr>
              <a:t>120</a:t>
            </a:r>
            <a:endParaRPr sz="1000" dirty="0">
              <a:latin typeface="Corbel" panose="020B0503020204020204" pitchFamily="34" charset="0"/>
              <a:cs typeface="FreeSans"/>
            </a:endParaRPr>
          </a:p>
        </p:txBody>
      </p:sp>
      <p:sp>
        <p:nvSpPr>
          <p:cNvPr id="2" name="object 8">
            <a:extLst>
              <a:ext uri="{FF2B5EF4-FFF2-40B4-BE49-F238E27FC236}">
                <a16:creationId xmlns:a16="http://schemas.microsoft.com/office/drawing/2014/main" id="{3F9526B5-CF02-8AB6-75A3-62EE7C00AB86}"/>
              </a:ext>
            </a:extLst>
          </p:cNvPr>
          <p:cNvSpPr txBox="1"/>
          <p:nvPr/>
        </p:nvSpPr>
        <p:spPr>
          <a:xfrm>
            <a:off x="1672871" y="497510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dirty="0">
              <a:latin typeface="Trebuchet MS"/>
              <a:cs typeface="Trebuchet MS"/>
            </a:endParaRPr>
          </a:p>
        </p:txBody>
      </p:sp>
    </p:spTree>
    <p:extLst>
      <p:ext uri="{BB962C8B-B14F-4D97-AF65-F5344CB8AC3E}">
        <p14:creationId xmlns:p14="http://schemas.microsoft.com/office/powerpoint/2010/main" val="130810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C07389-682D-1514-A188-FE8A3A304C3B}"/>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2564037" y="1283901"/>
            <a:ext cx="4015925" cy="3090737"/>
          </a:xfrm>
          <a:prstGeom prst="rect">
            <a:avLst/>
          </a:prstGeom>
        </p:spPr>
      </p:pic>
      <p:sp>
        <p:nvSpPr>
          <p:cNvPr id="7" name="object 8">
            <a:extLst>
              <a:ext uri="{FF2B5EF4-FFF2-40B4-BE49-F238E27FC236}">
                <a16:creationId xmlns:a16="http://schemas.microsoft.com/office/drawing/2014/main" id="{0F30EA07-0426-6638-A92E-3460171D1FC5}"/>
              </a:ext>
            </a:extLst>
          </p:cNvPr>
          <p:cNvSpPr txBox="1"/>
          <p:nvPr/>
        </p:nvSpPr>
        <p:spPr>
          <a:xfrm>
            <a:off x="1672871" y="4975103"/>
            <a:ext cx="6170756" cy="138262"/>
          </a:xfrm>
          <a:prstGeom prst="rect">
            <a:avLst/>
          </a:prstGeom>
        </p:spPr>
        <p:txBody>
          <a:bodyPr vert="horz" wrap="square" lIns="0" tIns="1733" rIns="0" bIns="0" rtlCol="0">
            <a:spAutoFit/>
          </a:bodyPr>
          <a:lstStyle/>
          <a:p>
            <a:pPr marL="5776">
              <a:spcBef>
                <a:spcPts val="14"/>
              </a:spcBef>
            </a:pPr>
            <a:r>
              <a:rPr sz="887" spc="43" dirty="0">
                <a:solidFill>
                  <a:srgbClr val="5E5E5E"/>
                </a:solidFill>
                <a:latin typeface="Trebuchet MS"/>
                <a:cs typeface="Trebuchet MS"/>
              </a:rPr>
              <a:t>Ben</a:t>
            </a:r>
            <a:r>
              <a:rPr sz="887" spc="-16" dirty="0">
                <a:solidFill>
                  <a:srgbClr val="5E5E5E"/>
                </a:solidFill>
                <a:latin typeface="Trebuchet MS"/>
                <a:cs typeface="Trebuchet MS"/>
              </a:rPr>
              <a:t> </a:t>
            </a:r>
            <a:r>
              <a:rPr sz="887" spc="23" dirty="0">
                <a:solidFill>
                  <a:srgbClr val="5E5E5E"/>
                </a:solidFill>
                <a:latin typeface="Trebuchet MS"/>
                <a:cs typeface="Trebuchet MS"/>
              </a:rPr>
              <a:t>Zaken</a:t>
            </a:r>
            <a:r>
              <a:rPr sz="887" spc="-16" dirty="0">
                <a:solidFill>
                  <a:srgbClr val="5E5E5E"/>
                </a:solidFill>
                <a:latin typeface="Trebuchet MS"/>
                <a:cs typeface="Trebuchet MS"/>
              </a:rPr>
              <a:t> </a:t>
            </a:r>
            <a:r>
              <a:rPr sz="887" spc="-36" dirty="0">
                <a:solidFill>
                  <a:srgbClr val="5E5E5E"/>
                </a:solidFill>
                <a:latin typeface="Trebuchet MS"/>
                <a:cs typeface="Trebuchet MS"/>
              </a:rPr>
              <a:t>et</a:t>
            </a:r>
            <a:r>
              <a:rPr sz="887" spc="-16" dirty="0">
                <a:solidFill>
                  <a:srgbClr val="5E5E5E"/>
                </a:solidFill>
                <a:latin typeface="Trebuchet MS"/>
                <a:cs typeface="Trebuchet MS"/>
              </a:rPr>
              <a:t> </a:t>
            </a:r>
            <a:r>
              <a:rPr sz="887" spc="-50" dirty="0">
                <a:solidFill>
                  <a:srgbClr val="5E5E5E"/>
                </a:solidFill>
                <a:latin typeface="Trebuchet MS"/>
                <a:cs typeface="Trebuchet MS"/>
              </a:rPr>
              <a:t>al.,</a:t>
            </a:r>
            <a:r>
              <a:rPr sz="887" spc="-14" dirty="0">
                <a:solidFill>
                  <a:srgbClr val="5E5E5E"/>
                </a:solidFill>
                <a:latin typeface="Trebuchet MS"/>
                <a:cs typeface="Trebuchet MS"/>
              </a:rPr>
              <a:t> </a:t>
            </a:r>
            <a:r>
              <a:rPr sz="887" spc="11" dirty="0">
                <a:solidFill>
                  <a:srgbClr val="5E5E5E"/>
                </a:solidFill>
                <a:latin typeface="Trebuchet MS"/>
                <a:cs typeface="Trebuchet MS"/>
              </a:rPr>
              <a:t>2021.</a:t>
            </a:r>
            <a:r>
              <a:rPr sz="887" spc="-16" dirty="0">
                <a:solidFill>
                  <a:srgbClr val="5E5E5E"/>
                </a:solidFill>
                <a:latin typeface="Trebuchet MS"/>
                <a:cs typeface="Trebuchet MS"/>
              </a:rPr>
              <a:t> </a:t>
            </a:r>
            <a:r>
              <a:rPr sz="887" spc="-30" dirty="0">
                <a:solidFill>
                  <a:srgbClr val="5E5E5E"/>
                </a:solidFill>
                <a:latin typeface="Trebuchet MS"/>
                <a:cs typeface="Trebuchet MS"/>
              </a:rPr>
              <a:t>“BitFit:</a:t>
            </a:r>
            <a:r>
              <a:rPr sz="887" spc="-16" dirty="0">
                <a:solidFill>
                  <a:srgbClr val="5E5E5E"/>
                </a:solidFill>
                <a:latin typeface="Trebuchet MS"/>
                <a:cs typeface="Trebuchet MS"/>
              </a:rPr>
              <a:t> </a:t>
            </a:r>
            <a:r>
              <a:rPr sz="887" spc="18" dirty="0">
                <a:solidFill>
                  <a:srgbClr val="5E5E5E"/>
                </a:solidFill>
                <a:latin typeface="Trebuchet MS"/>
                <a:cs typeface="Trebuchet MS"/>
              </a:rPr>
              <a:t>Simple</a:t>
            </a:r>
            <a:r>
              <a:rPr sz="887" spc="-14" dirty="0">
                <a:solidFill>
                  <a:srgbClr val="5E5E5E"/>
                </a:solidFill>
                <a:latin typeface="Trebuchet MS"/>
                <a:cs typeface="Trebuchet MS"/>
              </a:rPr>
              <a:t> </a:t>
            </a:r>
            <a:r>
              <a:rPr sz="887" spc="-11" dirty="0">
                <a:solidFill>
                  <a:srgbClr val="5E5E5E"/>
                </a:solidFill>
                <a:latin typeface="Trebuchet MS"/>
                <a:cs typeface="Trebuchet MS"/>
              </a:rPr>
              <a:t>Parameter-eﬃcient</a:t>
            </a:r>
            <a:r>
              <a:rPr sz="887" spc="-16" dirty="0">
                <a:solidFill>
                  <a:srgbClr val="5E5E5E"/>
                </a:solidFill>
                <a:latin typeface="Trebuchet MS"/>
                <a:cs typeface="Trebuchet MS"/>
              </a:rPr>
              <a:t> </a:t>
            </a:r>
            <a:r>
              <a:rPr sz="887" spc="2" dirty="0">
                <a:solidFill>
                  <a:srgbClr val="5E5E5E"/>
                </a:solidFill>
                <a:latin typeface="Trebuchet MS"/>
                <a:cs typeface="Trebuchet MS"/>
              </a:rPr>
              <a:t>Fine-tuning</a:t>
            </a:r>
            <a:r>
              <a:rPr sz="887" spc="-16" dirty="0">
                <a:solidFill>
                  <a:srgbClr val="5E5E5E"/>
                </a:solidFill>
                <a:latin typeface="Trebuchet MS"/>
                <a:cs typeface="Trebuchet MS"/>
              </a:rPr>
              <a:t> </a:t>
            </a:r>
            <a:r>
              <a:rPr sz="887" spc="-23" dirty="0">
                <a:solidFill>
                  <a:srgbClr val="5E5E5E"/>
                </a:solidFill>
                <a:latin typeface="Trebuchet MS"/>
                <a:cs typeface="Trebuchet MS"/>
              </a:rPr>
              <a:t>for</a:t>
            </a:r>
            <a:r>
              <a:rPr sz="887" spc="-14" dirty="0">
                <a:solidFill>
                  <a:srgbClr val="5E5E5E"/>
                </a:solidFill>
                <a:latin typeface="Trebuchet MS"/>
                <a:cs typeface="Trebuchet MS"/>
              </a:rPr>
              <a:t> </a:t>
            </a:r>
            <a:r>
              <a:rPr sz="887" spc="5" dirty="0">
                <a:solidFill>
                  <a:srgbClr val="5E5E5E"/>
                </a:solidFill>
                <a:latin typeface="Trebuchet MS"/>
                <a:cs typeface="Trebuchet MS"/>
              </a:rPr>
              <a:t>Transformer-based</a:t>
            </a:r>
            <a:r>
              <a:rPr sz="887" spc="-16" dirty="0">
                <a:solidFill>
                  <a:srgbClr val="5E5E5E"/>
                </a:solidFill>
                <a:latin typeface="Trebuchet MS"/>
                <a:cs typeface="Trebuchet MS"/>
              </a:rPr>
              <a:t> </a:t>
            </a:r>
            <a:r>
              <a:rPr sz="887" spc="52" dirty="0">
                <a:solidFill>
                  <a:srgbClr val="5E5E5E"/>
                </a:solidFill>
                <a:latin typeface="Trebuchet MS"/>
                <a:cs typeface="Trebuchet MS"/>
              </a:rPr>
              <a:t>Masked</a:t>
            </a:r>
            <a:r>
              <a:rPr sz="887" spc="-16" dirty="0">
                <a:solidFill>
                  <a:srgbClr val="5E5E5E"/>
                </a:solidFill>
                <a:latin typeface="Trebuchet MS"/>
                <a:cs typeface="Trebuchet MS"/>
              </a:rPr>
              <a:t> </a:t>
            </a:r>
            <a:r>
              <a:rPr sz="887" spc="20" dirty="0">
                <a:solidFill>
                  <a:srgbClr val="5E5E5E"/>
                </a:solidFill>
                <a:latin typeface="Trebuchet MS"/>
                <a:cs typeface="Trebuchet MS"/>
              </a:rPr>
              <a:t>Language-models”</a:t>
            </a:r>
            <a:endParaRPr sz="887" dirty="0">
              <a:latin typeface="Trebuchet MS"/>
              <a:cs typeface="Trebuchet MS"/>
            </a:endParaRPr>
          </a:p>
        </p:txBody>
      </p:sp>
      <p:sp>
        <p:nvSpPr>
          <p:cNvPr id="5" name="Title 4">
            <a:extLst>
              <a:ext uri="{FF2B5EF4-FFF2-40B4-BE49-F238E27FC236}">
                <a16:creationId xmlns:a16="http://schemas.microsoft.com/office/drawing/2014/main" id="{392132BA-CB6B-9F96-08A2-BCB0BB91F52A}"/>
              </a:ext>
            </a:extLst>
          </p:cNvPr>
          <p:cNvSpPr>
            <a:spLocks noGrp="1"/>
          </p:cNvSpPr>
          <p:nvPr>
            <p:ph type="title"/>
          </p:nvPr>
        </p:nvSpPr>
        <p:spPr/>
        <p:txBody>
          <a:bodyPr/>
          <a:lstStyle/>
          <a:p>
            <a:r>
              <a:rPr lang="en-US" dirty="0" err="1"/>
              <a:t>BitFit</a:t>
            </a:r>
            <a:endParaRPr lang="en-US" dirty="0"/>
          </a:p>
        </p:txBody>
      </p:sp>
    </p:spTree>
    <p:extLst>
      <p:ext uri="{BB962C8B-B14F-4D97-AF65-F5344CB8AC3E}">
        <p14:creationId xmlns:p14="http://schemas.microsoft.com/office/powerpoint/2010/main" val="3536975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Tahoma" panose="020B0604030504040204" pitchFamily="34" charset="0"/>
                <a:ea typeface="Tahoma" panose="020B0604030504040204" pitchFamily="34" charset="0"/>
                <a:cs typeface="Tahoma" panose="020B0604030504040204" pitchFamily="34" charset="0"/>
              </a:rPr>
              <a:t>Reparametrization</a:t>
            </a:r>
            <a:r>
              <a:rPr sz="3297" spc="-16" dirty="0">
                <a:latin typeface="Tahoma" panose="020B0604030504040204" pitchFamily="34" charset="0"/>
                <a:ea typeface="Tahoma" panose="020B0604030504040204" pitchFamily="34" charset="0"/>
                <a:cs typeface="Tahoma" panose="020B0604030504040204" pitchFamily="34" charset="0"/>
              </a:rPr>
              <a:t> </a:t>
            </a:r>
            <a:r>
              <a:rPr sz="3297" dirty="0">
                <a:latin typeface="Tahoma" panose="020B0604030504040204" pitchFamily="34" charset="0"/>
                <a:ea typeface="Tahoma" panose="020B0604030504040204" pitchFamily="34" charset="0"/>
                <a:cs typeface="Tahoma" panose="020B0604030504040204" pitchFamily="34" charset="0"/>
              </a:rPr>
              <a:t>based</a:t>
            </a:r>
            <a:r>
              <a:rPr sz="3297" spc="-14" dirty="0">
                <a:latin typeface="Tahoma" panose="020B0604030504040204" pitchFamily="34" charset="0"/>
                <a:ea typeface="Tahoma" panose="020B0604030504040204" pitchFamily="34" charset="0"/>
                <a:cs typeface="Tahoma" panose="020B0604030504040204" pitchFamily="34" charset="0"/>
              </a:rPr>
              <a:t> </a:t>
            </a:r>
            <a:r>
              <a:rPr sz="3297" spc="-2" dirty="0">
                <a:latin typeface="Tahoma" panose="020B0604030504040204" pitchFamily="34" charset="0"/>
                <a:ea typeface="Tahoma" panose="020B0604030504040204" pitchFamily="34" charset="0"/>
                <a:cs typeface="Tahoma" panose="020B0604030504040204" pitchFamily="34" charset="0"/>
              </a:rPr>
              <a:t>methods</a:t>
            </a:r>
            <a:endParaRPr sz="3297"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48D03337-6CD7-B184-7155-3BEE1503D911}"/>
              </a:ext>
            </a:extLst>
          </p:cNvPr>
          <p:cNvSpPr>
            <a:spLocks noGrp="1"/>
          </p:cNvSpPr>
          <p:nvPr>
            <p:ph type="body" sz="quarter" idx="16"/>
          </p:nvPr>
        </p:nvSpPr>
        <p:spPr/>
        <p:txBody>
          <a:bodyPr/>
          <a:lstStyle/>
          <a:p>
            <a:r>
              <a:rPr lang="en-US" sz="1800" spc="-9" dirty="0">
                <a:latin typeface="Calibri"/>
                <a:cs typeface="Calibri"/>
              </a:rPr>
              <a:t>Reparametrize</a:t>
            </a:r>
            <a:r>
              <a:rPr lang="en-US" sz="1800" dirty="0">
                <a:latin typeface="Calibri"/>
                <a:cs typeface="Calibri"/>
              </a:rPr>
              <a:t> </a:t>
            </a:r>
            <a:r>
              <a:rPr lang="en-US" sz="1800" spc="2" dirty="0">
                <a:latin typeface="Calibri"/>
                <a:cs typeface="Calibri"/>
              </a:rPr>
              <a:t>the</a:t>
            </a:r>
            <a:r>
              <a:rPr lang="en-US" sz="1800" dirty="0">
                <a:latin typeface="Calibri"/>
                <a:cs typeface="Calibri"/>
              </a:rPr>
              <a:t> </a:t>
            </a:r>
            <a:r>
              <a:rPr lang="en-US" sz="1800" spc="-5" dirty="0">
                <a:latin typeface="Calibri"/>
                <a:cs typeface="Calibri"/>
              </a:rPr>
              <a:t>weights</a:t>
            </a:r>
            <a:r>
              <a:rPr lang="en-US" sz="1800" dirty="0">
                <a:latin typeface="Calibri"/>
                <a:cs typeface="Calibri"/>
              </a:rPr>
              <a:t> of </a:t>
            </a:r>
            <a:r>
              <a:rPr lang="en-US" sz="1800" spc="2" dirty="0">
                <a:latin typeface="Calibri"/>
                <a:cs typeface="Calibri"/>
              </a:rPr>
              <a:t>the </a:t>
            </a:r>
            <a:r>
              <a:rPr lang="en-US" sz="1800" spc="-2" dirty="0">
                <a:latin typeface="Calibri"/>
                <a:cs typeface="Calibri"/>
              </a:rPr>
              <a:t>network</a:t>
            </a:r>
            <a:r>
              <a:rPr lang="en-US" sz="1800" dirty="0">
                <a:latin typeface="Calibri"/>
                <a:cs typeface="Calibri"/>
              </a:rPr>
              <a:t> </a:t>
            </a:r>
            <a:r>
              <a:rPr lang="en-US" sz="1800" spc="2" dirty="0">
                <a:latin typeface="Calibri"/>
                <a:cs typeface="Calibri"/>
              </a:rPr>
              <a:t>using</a:t>
            </a:r>
            <a:r>
              <a:rPr lang="en-US" sz="1800" dirty="0">
                <a:latin typeface="Calibri"/>
                <a:cs typeface="Calibri"/>
              </a:rPr>
              <a:t> </a:t>
            </a:r>
            <a:r>
              <a:rPr lang="en-US" sz="1800" spc="2" dirty="0">
                <a:latin typeface="Calibri"/>
                <a:cs typeface="Calibri"/>
              </a:rPr>
              <a:t>a</a:t>
            </a:r>
            <a:r>
              <a:rPr lang="en-US" sz="1800" dirty="0">
                <a:latin typeface="Calibri"/>
                <a:cs typeface="Calibri"/>
              </a:rPr>
              <a:t> </a:t>
            </a:r>
            <a:r>
              <a:rPr lang="en-US" sz="1800" spc="-9" dirty="0">
                <a:latin typeface="Calibri"/>
                <a:cs typeface="Calibri"/>
              </a:rPr>
              <a:t>low-rank </a:t>
            </a:r>
            <a:r>
              <a:rPr lang="en-US" sz="1800" spc="-7" dirty="0">
                <a:latin typeface="Calibri"/>
                <a:cs typeface="Calibri"/>
              </a:rPr>
              <a:t> transformation.</a:t>
            </a:r>
            <a:r>
              <a:rPr lang="en-US" sz="1800" spc="-2" dirty="0">
                <a:latin typeface="Calibri"/>
                <a:cs typeface="Calibri"/>
              </a:rPr>
              <a:t> </a:t>
            </a:r>
            <a:r>
              <a:rPr lang="en-US" sz="1800" spc="2" dirty="0">
                <a:latin typeface="Calibri"/>
                <a:cs typeface="Calibri"/>
              </a:rPr>
              <a:t>This</a:t>
            </a:r>
            <a:r>
              <a:rPr lang="en-US" sz="1800" dirty="0">
                <a:latin typeface="Calibri"/>
                <a:cs typeface="Calibri"/>
              </a:rPr>
              <a:t> decreases</a:t>
            </a:r>
            <a:r>
              <a:rPr lang="en-US" sz="1800" spc="-2" dirty="0">
                <a:latin typeface="Calibri"/>
                <a:cs typeface="Calibri"/>
              </a:rPr>
              <a:t> </a:t>
            </a:r>
            <a:r>
              <a:rPr lang="en-US" sz="1800" spc="2" dirty="0">
                <a:latin typeface="Calibri"/>
                <a:cs typeface="Calibri"/>
              </a:rPr>
              <a:t>the</a:t>
            </a:r>
            <a:r>
              <a:rPr lang="en-US" sz="1800" dirty="0">
                <a:latin typeface="Calibri"/>
                <a:cs typeface="Calibri"/>
              </a:rPr>
              <a:t> </a:t>
            </a:r>
            <a:r>
              <a:rPr lang="en-US" sz="1800" spc="-2" dirty="0">
                <a:latin typeface="Calibri"/>
                <a:cs typeface="Calibri"/>
              </a:rPr>
              <a:t>trainable</a:t>
            </a:r>
            <a:r>
              <a:rPr lang="en-US" sz="1800" dirty="0">
                <a:latin typeface="Calibri"/>
                <a:cs typeface="Calibri"/>
              </a:rPr>
              <a:t> </a:t>
            </a:r>
            <a:r>
              <a:rPr lang="en-US" sz="1800" spc="-7" dirty="0">
                <a:latin typeface="Calibri"/>
                <a:cs typeface="Calibri"/>
              </a:rPr>
              <a:t>parameter</a:t>
            </a:r>
            <a:r>
              <a:rPr lang="en-US" sz="1800" spc="-2" dirty="0">
                <a:latin typeface="Calibri"/>
                <a:cs typeface="Calibri"/>
              </a:rPr>
              <a:t> </a:t>
            </a:r>
            <a:r>
              <a:rPr lang="en-US" sz="1800" spc="-5" dirty="0">
                <a:latin typeface="Calibri"/>
                <a:cs typeface="Calibri"/>
              </a:rPr>
              <a:t>count</a:t>
            </a:r>
            <a:r>
              <a:rPr lang="en-US" sz="1800" dirty="0">
                <a:latin typeface="Calibri"/>
                <a:cs typeface="Calibri"/>
              </a:rPr>
              <a:t> </a:t>
            </a:r>
            <a:r>
              <a:rPr lang="en-US" sz="1800" spc="2" dirty="0">
                <a:latin typeface="Calibri"/>
                <a:cs typeface="Calibri"/>
              </a:rPr>
              <a:t>while </a:t>
            </a:r>
            <a:r>
              <a:rPr lang="en-US" sz="1800" spc="-466" dirty="0">
                <a:latin typeface="Calibri"/>
                <a:cs typeface="Calibri"/>
              </a:rPr>
              <a:t> </a:t>
            </a:r>
            <a:r>
              <a:rPr lang="en-US" sz="1800" spc="-5" dirty="0">
                <a:latin typeface="Calibri"/>
                <a:cs typeface="Calibri"/>
              </a:rPr>
              <a:t>still</a:t>
            </a:r>
            <a:r>
              <a:rPr lang="en-US" sz="1800" dirty="0">
                <a:latin typeface="Calibri"/>
                <a:cs typeface="Calibri"/>
              </a:rPr>
              <a:t> allowing </a:t>
            </a:r>
            <a:r>
              <a:rPr lang="en-US" sz="1800" spc="2" dirty="0">
                <a:latin typeface="Calibri"/>
                <a:cs typeface="Calibri"/>
              </a:rPr>
              <a:t>the</a:t>
            </a:r>
            <a:r>
              <a:rPr lang="en-US" sz="1800" dirty="0">
                <a:latin typeface="Calibri"/>
                <a:cs typeface="Calibri"/>
              </a:rPr>
              <a:t> method</a:t>
            </a:r>
            <a:r>
              <a:rPr lang="en-US" sz="1800" spc="2" dirty="0">
                <a:latin typeface="Calibri"/>
                <a:cs typeface="Calibri"/>
              </a:rPr>
              <a:t> </a:t>
            </a:r>
            <a:r>
              <a:rPr lang="en-US" sz="1800" spc="-9" dirty="0">
                <a:latin typeface="Calibri"/>
                <a:cs typeface="Calibri"/>
              </a:rPr>
              <a:t>to</a:t>
            </a:r>
            <a:r>
              <a:rPr lang="en-US" sz="1800" dirty="0">
                <a:latin typeface="Calibri"/>
                <a:cs typeface="Calibri"/>
              </a:rPr>
              <a:t> </a:t>
            </a:r>
            <a:r>
              <a:rPr lang="en-US" sz="1800" spc="-2" dirty="0">
                <a:latin typeface="Calibri"/>
                <a:cs typeface="Calibri"/>
              </a:rPr>
              <a:t>work</a:t>
            </a:r>
            <a:r>
              <a:rPr lang="en-US" sz="1800" dirty="0">
                <a:latin typeface="Calibri"/>
                <a:cs typeface="Calibri"/>
              </a:rPr>
              <a:t> </a:t>
            </a:r>
            <a:r>
              <a:rPr lang="en-US" sz="1800" spc="2" dirty="0">
                <a:latin typeface="Calibri"/>
                <a:cs typeface="Calibri"/>
              </a:rPr>
              <a:t>with</a:t>
            </a:r>
            <a:r>
              <a:rPr lang="en-US" sz="1800" spc="5" dirty="0">
                <a:latin typeface="Calibri"/>
                <a:cs typeface="Calibri"/>
              </a:rPr>
              <a:t> </a:t>
            </a:r>
            <a:r>
              <a:rPr lang="en-US" sz="1800" spc="2" dirty="0">
                <a:latin typeface="Calibri"/>
                <a:cs typeface="Calibri"/>
              </a:rPr>
              <a:t>high-dimensional </a:t>
            </a:r>
            <a:r>
              <a:rPr lang="en-US" sz="1800" dirty="0">
                <a:latin typeface="Calibri"/>
                <a:cs typeface="Calibri"/>
              </a:rPr>
              <a:t>matrices</a:t>
            </a:r>
          </a:p>
          <a:p>
            <a:endParaRPr lang="en-US" sz="1800" dirty="0"/>
          </a:p>
        </p:txBody>
      </p:sp>
      <p:sp>
        <p:nvSpPr>
          <p:cNvPr id="4" name="object 4"/>
          <p:cNvSpPr txBox="1"/>
          <p:nvPr/>
        </p:nvSpPr>
        <p:spPr>
          <a:xfrm>
            <a:off x="8359155" y="4811638"/>
            <a:ext cx="127649" cy="143803"/>
          </a:xfrm>
          <a:prstGeom prst="rect">
            <a:avLst/>
          </a:prstGeom>
        </p:spPr>
        <p:txBody>
          <a:bodyPr vert="horz" wrap="square" lIns="0" tIns="7220" rIns="0" bIns="0" rtlCol="0">
            <a:spAutoFit/>
          </a:bodyPr>
          <a:lstStyle/>
          <a:p>
            <a:pPr marL="5776">
              <a:spcBef>
                <a:spcPts val="57"/>
              </a:spcBef>
            </a:pPr>
            <a:r>
              <a:rPr sz="887" spc="2" dirty="0">
                <a:solidFill>
                  <a:srgbClr val="888888"/>
                </a:solidFill>
                <a:latin typeface="Calibri"/>
                <a:cs typeface="Calibri"/>
              </a:rPr>
              <a:t>71</a:t>
            </a:r>
            <a:endParaRPr sz="887">
              <a:latin typeface="Calibri"/>
              <a:cs typeface="Calibri"/>
            </a:endParaRPr>
          </a:p>
        </p:txBody>
      </p:sp>
      <p:pic>
        <p:nvPicPr>
          <p:cNvPr id="3" name="object 3">
            <a:extLst>
              <a:ext uri="{FF2B5EF4-FFF2-40B4-BE49-F238E27FC236}">
                <a16:creationId xmlns:a16="http://schemas.microsoft.com/office/drawing/2014/main" id="{A681B55F-3EB5-E9AE-9F89-1A42640F0AF4}"/>
              </a:ext>
            </a:extLst>
          </p:cNvPr>
          <p:cNvPicPr/>
          <p:nvPr/>
        </p:nvPicPr>
        <p:blipFill>
          <a:blip r:embed="rId2" cstate="print"/>
          <a:stretch>
            <a:fillRect/>
          </a:stretch>
        </p:blipFill>
        <p:spPr>
          <a:xfrm>
            <a:off x="2921954" y="2234436"/>
            <a:ext cx="5208501" cy="2597899"/>
          </a:xfrm>
          <a:prstGeom prst="rect">
            <a:avLst/>
          </a:prstGeom>
        </p:spPr>
      </p:pic>
    </p:spTree>
    <p:extLst>
      <p:ext uri="{BB962C8B-B14F-4D97-AF65-F5344CB8AC3E}">
        <p14:creationId xmlns:p14="http://schemas.microsoft.com/office/powerpoint/2010/main" val="1705299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Adapting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marL="0" indent="0">
              <a:buNone/>
            </a:pPr>
            <a:r>
              <a:rPr lang="en-US" dirty="0"/>
              <a:t>You have a pre-trained language model that is pre-trained on massive amounts of data. </a:t>
            </a:r>
          </a:p>
          <a:p>
            <a:pPr marL="0" indent="0">
              <a:buNone/>
            </a:pPr>
            <a:r>
              <a:rPr lang="en-US" dirty="0"/>
              <a:t>They do not necessarily do useful things—they only complete sentences. </a:t>
            </a:r>
          </a:p>
          <a:p>
            <a:pPr marL="0" indent="0">
              <a:buNone/>
            </a:pPr>
            <a:endParaRPr lang="en-US" dirty="0"/>
          </a:p>
          <a:p>
            <a:pPr marL="0" indent="0">
              <a:buNone/>
            </a:pPr>
            <a:endParaRPr lang="en-US" dirty="0"/>
          </a:p>
          <a:p>
            <a:pPr marL="0" indent="0">
              <a:buNone/>
            </a:pPr>
            <a:r>
              <a:rPr lang="en-US" b="1" dirty="0"/>
              <a:t>Now how to you ”adapt” them for your use-case? </a:t>
            </a:r>
          </a:p>
          <a:p>
            <a:pPr marL="0" indent="0">
              <a:buNone/>
            </a:pPr>
            <a:endParaRPr lang="en-US" b="1" dirty="0"/>
          </a:p>
          <a:p>
            <a:pPr lvl="1"/>
            <a:r>
              <a:rPr lang="en-US" b="1" dirty="0"/>
              <a:t>Prompting: </a:t>
            </a:r>
            <a:r>
              <a:rPr lang="en-US" dirty="0"/>
              <a:t>adapting model inputs (language statements) </a:t>
            </a:r>
          </a:p>
          <a:p>
            <a:pPr lvl="1"/>
            <a:r>
              <a:rPr lang="en-US" b="1" dirty="0"/>
              <a:t>Tuning: </a:t>
            </a:r>
            <a:r>
              <a:rPr lang="en-US" dirty="0"/>
              <a:t>adapting (modifying) model parameters</a:t>
            </a:r>
          </a:p>
          <a:p>
            <a:pPr marL="0" indent="0">
              <a:buNone/>
            </a:pPr>
            <a:endParaRPr lang="en-US" b="1" dirty="0"/>
          </a:p>
          <a:p>
            <a:pPr marL="0" indent="0">
              <a:buNone/>
            </a:pPr>
            <a:endParaRPr lang="en-US" dirty="0"/>
          </a:p>
          <a:p>
            <a:pPr marL="0" indent="0">
              <a:buNone/>
            </a:pPr>
            <a:endParaRPr lang="en-US" dirty="0"/>
          </a:p>
          <a:p>
            <a:pPr marL="0" indent="0">
              <a:buNone/>
            </a:pPr>
            <a:endParaRPr lang="en-US" dirty="0"/>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210" dirty="0" err="1"/>
              <a:t>L</a:t>
            </a:r>
            <a:r>
              <a:rPr spc="-80" dirty="0" err="1"/>
              <a:t>o</a:t>
            </a:r>
            <a:r>
              <a:rPr spc="-165" dirty="0" err="1"/>
              <a:t>R</a:t>
            </a:r>
            <a:r>
              <a:rPr lang="en-US" spc="-45" dirty="0" err="1"/>
              <a:t>A</a:t>
            </a:r>
            <a:endParaRPr spc="-45" dirty="0"/>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type="body" sz="quarter" idx="16"/>
          </p:nvPr>
        </p:nvSpPr>
        <p:spPr>
          <a:xfrm>
            <a:off x="533920" y="1390650"/>
            <a:ext cx="4910900" cy="3077573"/>
          </a:xfrm>
        </p:spPr>
        <p:txBody>
          <a:bodyPr/>
          <a:lstStyle/>
          <a:p>
            <a:pPr marL="38100" marR="231140">
              <a:lnSpc>
                <a:spcPct val="114999"/>
              </a:lnSpc>
              <a:spcBef>
                <a:spcPts val="100"/>
              </a:spcBef>
            </a:pPr>
            <a:r>
              <a:rPr lang="en-US" sz="1800" dirty="0">
                <a:latin typeface="Calibri"/>
                <a:cs typeface="Calibri"/>
              </a:rPr>
              <a:t>H</a:t>
            </a:r>
            <a:r>
              <a:rPr lang="en-US" sz="1800" spc="-2" dirty="0">
                <a:latin typeface="Calibri"/>
                <a:cs typeface="Calibri"/>
              </a:rPr>
              <a:t>ypothesis: </a:t>
            </a:r>
            <a:r>
              <a:rPr lang="en-US" sz="1800" spc="2" dirty="0">
                <a:latin typeface="Calibri"/>
                <a:cs typeface="Calibri"/>
              </a:rPr>
              <a:t>the </a:t>
            </a:r>
            <a:r>
              <a:rPr lang="en-US" sz="1800" dirty="0">
                <a:latin typeface="Calibri"/>
                <a:cs typeface="Calibri"/>
              </a:rPr>
              <a:t>intrinsic </a:t>
            </a:r>
            <a:r>
              <a:rPr lang="en-US" sz="1800" spc="-7" dirty="0">
                <a:latin typeface="Calibri"/>
                <a:cs typeface="Calibri"/>
              </a:rPr>
              <a:t>rank</a:t>
            </a:r>
            <a:r>
              <a:rPr lang="en-US" sz="1800" dirty="0">
                <a:latin typeface="Calibri"/>
                <a:cs typeface="Calibri"/>
              </a:rPr>
              <a:t> of </a:t>
            </a:r>
            <a:r>
              <a:rPr lang="en-US" sz="1800" spc="2" dirty="0">
                <a:latin typeface="Calibri"/>
                <a:cs typeface="Calibri"/>
              </a:rPr>
              <a:t>the </a:t>
            </a:r>
            <a:r>
              <a:rPr lang="en-US" sz="1800" spc="-5" dirty="0">
                <a:latin typeface="Calibri"/>
                <a:cs typeface="Calibri"/>
              </a:rPr>
              <a:t>weight </a:t>
            </a:r>
            <a:r>
              <a:rPr lang="en-US" sz="1800" spc="-348" dirty="0">
                <a:latin typeface="Calibri"/>
                <a:cs typeface="Calibri"/>
              </a:rPr>
              <a:t> </a:t>
            </a:r>
            <a:r>
              <a:rPr lang="en-US" sz="1800" dirty="0">
                <a:latin typeface="Calibri"/>
                <a:cs typeface="Calibri"/>
              </a:rPr>
              <a:t>matrices</a:t>
            </a:r>
            <a:r>
              <a:rPr lang="en-US" sz="1800" spc="-2" dirty="0">
                <a:latin typeface="Calibri"/>
                <a:cs typeface="Calibri"/>
              </a:rPr>
              <a:t> </a:t>
            </a:r>
            <a:r>
              <a:rPr lang="en-US" sz="1800" dirty="0">
                <a:latin typeface="Calibri"/>
                <a:cs typeface="Calibri"/>
              </a:rPr>
              <a:t>in </a:t>
            </a:r>
            <a:r>
              <a:rPr lang="en-US" sz="1800" spc="2" dirty="0">
                <a:latin typeface="Calibri"/>
                <a:cs typeface="Calibri"/>
              </a:rPr>
              <a:t>a</a:t>
            </a:r>
            <a:r>
              <a:rPr lang="en-US" sz="1800" dirty="0">
                <a:latin typeface="Calibri"/>
                <a:cs typeface="Calibri"/>
              </a:rPr>
              <a:t> </a:t>
            </a:r>
            <a:r>
              <a:rPr lang="en-US" sz="1800" spc="-7" dirty="0">
                <a:latin typeface="Calibri"/>
                <a:cs typeface="Calibri"/>
              </a:rPr>
              <a:t>large</a:t>
            </a:r>
            <a:r>
              <a:rPr lang="en-US" sz="1800" dirty="0">
                <a:latin typeface="Calibri"/>
                <a:cs typeface="Calibri"/>
              </a:rPr>
              <a:t> language model is low</a:t>
            </a:r>
            <a:endParaRPr lang="en-US" sz="1800" spc="-20" dirty="0">
              <a:solidFill>
                <a:srgbClr val="606060"/>
              </a:solidFill>
              <a:latin typeface="Corbel" panose="020B0503020204020204" pitchFamily="34" charset="0"/>
              <a:cs typeface="FreeSans"/>
            </a:endParaRPr>
          </a:p>
          <a:p>
            <a:pPr marL="23104" marR="135446">
              <a:lnSpc>
                <a:spcPts val="1787"/>
              </a:lnSpc>
              <a:spcBef>
                <a:spcPts val="1032"/>
              </a:spcBef>
            </a:pPr>
            <a:r>
              <a:rPr lang="en-US" sz="1800" spc="-9" dirty="0">
                <a:latin typeface="Calibri"/>
                <a:cs typeface="Calibri"/>
              </a:rPr>
              <a:t>Parameter</a:t>
            </a:r>
            <a:r>
              <a:rPr lang="en-US" sz="1800" spc="2" dirty="0">
                <a:latin typeface="Calibri"/>
                <a:cs typeface="Calibri"/>
              </a:rPr>
              <a:t> </a:t>
            </a:r>
            <a:r>
              <a:rPr lang="en-US" sz="1800" spc="-5" dirty="0">
                <a:latin typeface="Calibri"/>
                <a:cs typeface="Calibri"/>
              </a:rPr>
              <a:t>update</a:t>
            </a:r>
            <a:r>
              <a:rPr lang="en-US" sz="1800" spc="2" dirty="0">
                <a:latin typeface="Calibri"/>
                <a:cs typeface="Calibri"/>
              </a:rPr>
              <a:t> </a:t>
            </a:r>
            <a:r>
              <a:rPr lang="en-US" sz="1800" spc="-11" dirty="0">
                <a:latin typeface="Calibri"/>
                <a:cs typeface="Calibri"/>
              </a:rPr>
              <a:t>for</a:t>
            </a:r>
            <a:r>
              <a:rPr lang="en-US" sz="1800" spc="2" dirty="0">
                <a:latin typeface="Calibri"/>
                <a:cs typeface="Calibri"/>
              </a:rPr>
              <a:t> a </a:t>
            </a:r>
            <a:r>
              <a:rPr lang="en-US" sz="1800" spc="-5" dirty="0">
                <a:latin typeface="Calibri"/>
                <a:cs typeface="Calibri"/>
              </a:rPr>
              <a:t>weight</a:t>
            </a:r>
            <a:r>
              <a:rPr lang="en-US" sz="1800" spc="2" dirty="0">
                <a:latin typeface="Calibri"/>
                <a:cs typeface="Calibri"/>
              </a:rPr>
              <a:t> </a:t>
            </a:r>
            <a:r>
              <a:rPr lang="en-US" sz="1800" spc="-2" dirty="0">
                <a:latin typeface="Calibri"/>
                <a:cs typeface="Calibri"/>
              </a:rPr>
              <a:t>matrix</a:t>
            </a:r>
            <a:r>
              <a:rPr lang="en-US" sz="1800" spc="2" dirty="0">
                <a:latin typeface="Calibri"/>
                <a:cs typeface="Calibri"/>
              </a:rPr>
              <a:t> </a:t>
            </a:r>
            <a:r>
              <a:rPr lang="en-US" sz="1800" dirty="0">
                <a:latin typeface="Calibri"/>
                <a:cs typeface="Calibri"/>
              </a:rPr>
              <a:t>is</a:t>
            </a:r>
            <a:r>
              <a:rPr lang="en-US" sz="1800" spc="2" dirty="0">
                <a:latin typeface="Calibri"/>
                <a:cs typeface="Calibri"/>
              </a:rPr>
              <a:t> </a:t>
            </a:r>
            <a:r>
              <a:rPr lang="en-US" sz="1800" dirty="0">
                <a:latin typeface="Calibri"/>
                <a:cs typeface="Calibri"/>
              </a:rPr>
              <a:t>decomposed</a:t>
            </a:r>
            <a:r>
              <a:rPr lang="en-US" sz="1800" spc="2" dirty="0">
                <a:latin typeface="Calibri"/>
                <a:cs typeface="Calibri"/>
              </a:rPr>
              <a:t> </a:t>
            </a:r>
            <a:r>
              <a:rPr lang="en-US" sz="1800" spc="-7" dirty="0">
                <a:latin typeface="Calibri"/>
                <a:cs typeface="Calibri"/>
              </a:rPr>
              <a:t>into</a:t>
            </a:r>
            <a:r>
              <a:rPr lang="en-US" sz="1800" spc="2" dirty="0">
                <a:latin typeface="Calibri"/>
                <a:cs typeface="Calibri"/>
              </a:rPr>
              <a:t> a </a:t>
            </a:r>
            <a:r>
              <a:rPr lang="en-US" sz="1800" spc="-2" dirty="0">
                <a:latin typeface="Calibri"/>
                <a:cs typeface="Calibri"/>
              </a:rPr>
              <a:t>product</a:t>
            </a:r>
            <a:r>
              <a:rPr lang="en-US" sz="1800" spc="2" dirty="0">
                <a:latin typeface="Calibri"/>
                <a:cs typeface="Calibri"/>
              </a:rPr>
              <a:t> </a:t>
            </a:r>
            <a:r>
              <a:rPr lang="en-US" sz="1800" dirty="0">
                <a:latin typeface="Calibri"/>
                <a:cs typeface="Calibri"/>
              </a:rPr>
              <a:t>of </a:t>
            </a:r>
            <a:r>
              <a:rPr lang="en-US" sz="1800" spc="-348" dirty="0">
                <a:latin typeface="Calibri"/>
                <a:cs typeface="Calibri"/>
              </a:rPr>
              <a:t> </a:t>
            </a:r>
            <a:r>
              <a:rPr lang="en-US" sz="1800" spc="-2" dirty="0">
                <a:latin typeface="Calibri"/>
                <a:cs typeface="Calibri"/>
              </a:rPr>
              <a:t>two </a:t>
            </a:r>
            <a:r>
              <a:rPr lang="en-US" sz="1800" spc="-7" dirty="0">
                <a:latin typeface="Calibri"/>
                <a:cs typeface="Calibri"/>
              </a:rPr>
              <a:t>low-rank</a:t>
            </a:r>
            <a:r>
              <a:rPr lang="en-US" sz="1800" dirty="0">
                <a:latin typeface="Calibri"/>
                <a:cs typeface="Calibri"/>
              </a:rPr>
              <a:t> matrices</a:t>
            </a: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r>
              <a:rPr lang="en-US" sz="1800" dirty="0">
                <a:latin typeface="Calibri"/>
                <a:cs typeface="Calibri"/>
              </a:rPr>
              <a:t>A is initialized with random Gaussian Initialization, B is initialized to zero</a:t>
            </a: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pic>
        <p:nvPicPr>
          <p:cNvPr id="7" name="Picture 6" descr="A black and white text&#10;&#10;Description automatically generated">
            <a:extLst>
              <a:ext uri="{FF2B5EF4-FFF2-40B4-BE49-F238E27FC236}">
                <a16:creationId xmlns:a16="http://schemas.microsoft.com/office/drawing/2014/main" id="{F6C48D4B-692B-199B-C4C3-037E126C8FA0}"/>
              </a:ext>
            </a:extLst>
          </p:cNvPr>
          <p:cNvPicPr>
            <a:picLocks noChangeAspect="1"/>
          </p:cNvPicPr>
          <p:nvPr/>
        </p:nvPicPr>
        <p:blipFill>
          <a:blip r:embed="rId4"/>
          <a:stretch>
            <a:fillRect/>
          </a:stretch>
        </p:blipFill>
        <p:spPr>
          <a:xfrm>
            <a:off x="985962" y="3043905"/>
            <a:ext cx="3278020" cy="954268"/>
          </a:xfrm>
          <a:prstGeom prst="rect">
            <a:avLst/>
          </a:prstGeom>
        </p:spPr>
      </p:pic>
    </p:spTree>
    <p:extLst>
      <p:ext uri="{BB962C8B-B14F-4D97-AF65-F5344CB8AC3E}">
        <p14:creationId xmlns:p14="http://schemas.microsoft.com/office/powerpoint/2010/main" val="213598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Calibri"/>
                <a:cs typeface="Calibri"/>
              </a:rPr>
              <a:t>Performance</a:t>
            </a:r>
            <a:r>
              <a:rPr lang="en-US" sz="3297" spc="-14">
                <a:latin typeface="Calibri"/>
                <a:cs typeface="Calibri"/>
              </a:rPr>
              <a:t>/compactness</a:t>
            </a:r>
            <a:r>
              <a:rPr sz="3297" spc="-11">
                <a:latin typeface="Calibri"/>
                <a:cs typeface="Calibri"/>
              </a:rPr>
              <a:t> </a:t>
            </a:r>
            <a:r>
              <a:rPr sz="3297" spc="-5" dirty="0">
                <a:latin typeface="Calibri"/>
                <a:cs typeface="Calibri"/>
              </a:rPr>
              <a:t>comparison</a:t>
            </a:r>
            <a:endParaRPr sz="3297">
              <a:latin typeface="Calibri"/>
              <a:cs typeface="Calibri"/>
            </a:endParaRPr>
          </a:p>
        </p:txBody>
      </p:sp>
      <p:pic>
        <p:nvPicPr>
          <p:cNvPr id="3" name="object 3"/>
          <p:cNvPicPr/>
          <p:nvPr/>
        </p:nvPicPr>
        <p:blipFill>
          <a:blip r:embed="rId2" cstate="print"/>
          <a:stretch>
            <a:fillRect/>
          </a:stretch>
        </p:blipFill>
        <p:spPr>
          <a:xfrm>
            <a:off x="1114861" y="1482120"/>
            <a:ext cx="3209699" cy="2812058"/>
          </a:xfrm>
          <a:prstGeom prst="rect">
            <a:avLst/>
          </a:prstGeom>
        </p:spPr>
      </p:pic>
      <p:pic>
        <p:nvPicPr>
          <p:cNvPr id="4" name="object 4"/>
          <p:cNvPicPr/>
          <p:nvPr/>
        </p:nvPicPr>
        <p:blipFill>
          <a:blip r:embed="rId3" cstate="print"/>
          <a:stretch>
            <a:fillRect/>
          </a:stretch>
        </p:blipFill>
        <p:spPr>
          <a:xfrm>
            <a:off x="5039513" y="1282285"/>
            <a:ext cx="2563271" cy="3086256"/>
          </a:xfrm>
          <a:prstGeom prst="rect">
            <a:avLst/>
          </a:prstGeom>
        </p:spPr>
      </p:pic>
    </p:spTree>
    <p:extLst>
      <p:ext uri="{BB962C8B-B14F-4D97-AF65-F5344CB8AC3E}">
        <p14:creationId xmlns:p14="http://schemas.microsoft.com/office/powerpoint/2010/main" val="209276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30" dirty="0"/>
              <a:t>Summary</a:t>
            </a:r>
            <a:endParaRPr spc="30" dirty="0"/>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type="body" sz="quarter" idx="16"/>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Computation efficiency? A bit unclear </a:t>
            </a:r>
            <a:endParaRPr lang="en-US" sz="2000" spc="15" dirty="0">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r>
              <a:rPr lang="en-US" sz="2000" dirty="0">
                <a:latin typeface="Corbel" panose="020B0503020204020204" pitchFamily="34" charset="0"/>
              </a:rPr>
              <a:t>Their interpretability is not quite clear. </a:t>
            </a:r>
          </a:p>
          <a:p>
            <a:endParaRPr lang="en-US" sz="2000" dirty="0">
              <a:latin typeface="Corbel" panose="020B0503020204020204" pitchFamily="34" charset="0"/>
            </a:endParaRPr>
          </a:p>
          <a:p>
            <a:endParaRPr lang="en-US" sz="2000" dirty="0">
              <a:latin typeface="Corbel" panose="020B0503020204020204" pitchFamily="34" charset="0"/>
            </a:endParaRPr>
          </a:p>
        </p:txBody>
      </p:sp>
    </p:spTree>
    <p:extLst>
      <p:ext uri="{BB962C8B-B14F-4D97-AF65-F5344CB8AC3E}">
        <p14:creationId xmlns:p14="http://schemas.microsoft.com/office/powerpoint/2010/main" val="429166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75F8-9482-1E9A-0137-A4804F6BF0F3}"/>
              </a:ext>
            </a:extLst>
          </p:cNvPr>
          <p:cNvSpPr>
            <a:spLocks noGrp="1"/>
          </p:cNvSpPr>
          <p:nvPr>
            <p:ph type="title"/>
          </p:nvPr>
        </p:nvSpPr>
        <p:spPr/>
        <p:txBody>
          <a:bodyPr/>
          <a:lstStyle/>
          <a:p>
            <a:r>
              <a:rPr lang="en-US" dirty="0"/>
              <a:t>Logistics Update </a:t>
            </a:r>
          </a:p>
        </p:txBody>
      </p:sp>
      <p:sp>
        <p:nvSpPr>
          <p:cNvPr id="3" name="Text Placeholder 2">
            <a:extLst>
              <a:ext uri="{FF2B5EF4-FFF2-40B4-BE49-F238E27FC236}">
                <a16:creationId xmlns:a16="http://schemas.microsoft.com/office/drawing/2014/main" id="{AEB55E20-2E47-C82D-73B4-D184CC32B9A9}"/>
              </a:ext>
            </a:extLst>
          </p:cNvPr>
          <p:cNvSpPr>
            <a:spLocks noGrp="1"/>
          </p:cNvSpPr>
          <p:nvPr>
            <p:ph type="body" sz="quarter" idx="16"/>
          </p:nvPr>
        </p:nvSpPr>
        <p:spPr/>
        <p:txBody>
          <a:bodyPr/>
          <a:lstStyle/>
          <a:p>
            <a:r>
              <a:rPr lang="en-US" dirty="0"/>
              <a:t>Quiz 2: </a:t>
            </a:r>
            <a:r>
              <a:rPr lang="en-US" b="1" dirty="0"/>
              <a:t>Next week Thursday</a:t>
            </a:r>
            <a:r>
              <a:rPr lang="en-US" dirty="0"/>
              <a:t>. </a:t>
            </a:r>
          </a:p>
          <a:p>
            <a:pPr lvl="1"/>
            <a:r>
              <a:rPr lang="en-US" dirty="0"/>
              <a:t>Question distribution: similar to Quiz 1. </a:t>
            </a:r>
          </a:p>
          <a:p>
            <a:pPr lvl="1"/>
            <a:r>
              <a:rPr lang="en-US" dirty="0"/>
              <a:t>Content: everything covered </a:t>
            </a:r>
            <a:r>
              <a:rPr lang="en-US" b="1" dirty="0"/>
              <a:t>by the end of this week</a:t>
            </a:r>
            <a:r>
              <a:rPr lang="en-US" dirty="0"/>
              <a:t>. </a:t>
            </a:r>
          </a:p>
          <a:p>
            <a:pPr lvl="1"/>
            <a:r>
              <a:rPr lang="en-US" dirty="0"/>
              <a:t>Based on the content discussed in the class and homework assignments. </a:t>
            </a:r>
          </a:p>
          <a:p>
            <a:pPr lvl="1"/>
            <a:r>
              <a:rPr lang="en-US" dirty="0"/>
              <a:t>You’re </a:t>
            </a:r>
            <a:r>
              <a:rPr lang="en-US" b="1" dirty="0"/>
              <a:t>not </a:t>
            </a:r>
            <a:r>
              <a:rPr lang="en-US" dirty="0"/>
              <a:t>expected to read any of the papers cited on the slides. </a:t>
            </a:r>
          </a:p>
          <a:p>
            <a:pPr marL="0" indent="0">
              <a:buNone/>
            </a:pPr>
            <a:endParaRPr lang="en-US" dirty="0"/>
          </a:p>
        </p:txBody>
      </p:sp>
    </p:spTree>
    <p:extLst>
      <p:ext uri="{BB962C8B-B14F-4D97-AF65-F5344CB8AC3E}">
        <p14:creationId xmlns:p14="http://schemas.microsoft.com/office/powerpoint/2010/main" val="383882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and </a:t>
            </a:r>
            <a:br>
              <a:rPr lang="en-US" sz="4800" dirty="0"/>
            </a:br>
            <a:r>
              <a:rPr lang="en-US" sz="4800" dirty="0"/>
              <a:t>In-Context Learning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958549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1AA84-32F5-A378-330E-5FD1401320AF}"/>
              </a:ext>
            </a:extLst>
          </p:cNvPr>
          <p:cNvSpPr>
            <a:spLocks noGrp="1"/>
          </p:cNvSpPr>
          <p:nvPr>
            <p:ph type="title"/>
          </p:nvPr>
        </p:nvSpPr>
        <p:spPr>
          <a:xfrm>
            <a:off x="392907" y="107119"/>
            <a:ext cx="8226428" cy="857542"/>
          </a:xfrm>
        </p:spPr>
        <p:txBody>
          <a:bodyPr/>
          <a:lstStyle/>
          <a:p>
            <a:r>
              <a:rPr lang="en-US" sz="2800" dirty="0"/>
              <a:t>Limitations of Pre-training, then Fine-tuning </a:t>
            </a:r>
          </a:p>
        </p:txBody>
      </p:sp>
      <p:sp>
        <p:nvSpPr>
          <p:cNvPr id="6" name="Content Placeholder 5">
            <a:extLst>
              <a:ext uri="{FF2B5EF4-FFF2-40B4-BE49-F238E27FC236}">
                <a16:creationId xmlns:a16="http://schemas.microsoft.com/office/drawing/2014/main" id="{1BBF074E-03F7-9D02-74CA-990E521D13CC}"/>
              </a:ext>
            </a:extLst>
          </p:cNvPr>
          <p:cNvSpPr>
            <a:spLocks noGrp="1"/>
          </p:cNvSpPr>
          <p:nvPr>
            <p:ph type="body" sz="quarter" idx="16"/>
          </p:nvPr>
        </p:nvSpPr>
        <p:spPr/>
        <p:txBody>
          <a:bodyPr>
            <a:normAutofit/>
          </a:bodyPr>
          <a:lstStyle/>
          <a:p>
            <a:r>
              <a:rPr lang="en-US" sz="2000" dirty="0"/>
              <a:t>Often you need a </a:t>
            </a:r>
            <a:r>
              <a:rPr lang="en-US" sz="2000" dirty="0">
                <a:solidFill>
                  <a:srgbClr val="C00000"/>
                </a:solidFill>
              </a:rPr>
              <a:t>large labeled data</a:t>
            </a:r>
          </a:p>
          <a:p>
            <a:pPr lvl="1"/>
            <a:r>
              <a:rPr lang="en-US" sz="1600" dirty="0"/>
              <a:t>Though more pre-training can reduce the need for labeled data </a:t>
            </a:r>
          </a:p>
          <a:p>
            <a:pPr lvl="1"/>
            <a:endParaRPr lang="en-US" sz="1600" dirty="0"/>
          </a:p>
          <a:p>
            <a:pPr lvl="1"/>
            <a:endParaRPr lang="en-US" sz="1600" dirty="0"/>
          </a:p>
          <a:p>
            <a:endParaRPr lang="en-US" sz="2000" dirty="0"/>
          </a:p>
          <a:p>
            <a:endParaRPr lang="en-US" sz="2000" dirty="0"/>
          </a:p>
          <a:p>
            <a:endParaRPr lang="en-US" sz="2000" dirty="0"/>
          </a:p>
        </p:txBody>
      </p:sp>
    </p:spTree>
    <p:extLst>
      <p:ext uri="{BB962C8B-B14F-4D97-AF65-F5344CB8AC3E}">
        <p14:creationId xmlns:p14="http://schemas.microsoft.com/office/powerpoint/2010/main" val="153760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AFF9FD-2811-8252-F362-1F50800DA2E5}"/>
              </a:ext>
            </a:extLst>
          </p:cNvPr>
          <p:cNvSpPr>
            <a:spLocks noGrp="1"/>
          </p:cNvSpPr>
          <p:nvPr>
            <p:ph idx="1"/>
          </p:nvPr>
        </p:nvSpPr>
        <p:spPr>
          <a:xfrm>
            <a:off x="311700" y="1447675"/>
            <a:ext cx="8520600" cy="3416400"/>
          </a:xfrm>
        </p:spPr>
        <p:txBody>
          <a:bodyPr>
            <a:normAutofit/>
          </a:bodyPr>
          <a:lstStyle/>
          <a:p>
            <a:pPr marL="114300" indent="0" algn="ctr">
              <a:buNone/>
            </a:pPr>
            <a:r>
              <a:rPr lang="en-US" sz="4800" dirty="0"/>
              <a:t>“I have an extremely large collection of clean labeled data”</a:t>
            </a:r>
          </a:p>
          <a:p>
            <a:pPr marL="114300" indent="0" algn="r">
              <a:buNone/>
            </a:pPr>
            <a:r>
              <a:rPr lang="en-US" sz="2800" dirty="0"/>
              <a:t>-- No one</a:t>
            </a:r>
          </a:p>
        </p:txBody>
      </p:sp>
      <p:sp>
        <p:nvSpPr>
          <p:cNvPr id="4" name="Google Shape;138;g1501cc781cf_0_0">
            <a:extLst>
              <a:ext uri="{FF2B5EF4-FFF2-40B4-BE49-F238E27FC236}">
                <a16:creationId xmlns:a16="http://schemas.microsoft.com/office/drawing/2014/main" id="{53E5BB73-2F7A-1BCA-3BE4-499FDC89DD0F}"/>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Colin </a:t>
            </a:r>
            <a:r>
              <a:rPr lang="en-US" sz="900" dirty="0" err="1">
                <a:solidFill>
                  <a:schemeClr val="tx1">
                    <a:lumMod val="50000"/>
                    <a:lumOff val="50000"/>
                  </a:schemeClr>
                </a:solidFill>
                <a:latin typeface="Corbel"/>
                <a:ea typeface="Corbel"/>
                <a:cs typeface="Corbel"/>
                <a:sym typeface="Corbel"/>
              </a:rPr>
              <a:t>Raffel</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extLst>
      <p:ext uri="{BB962C8B-B14F-4D97-AF65-F5344CB8AC3E}">
        <p14:creationId xmlns:p14="http://schemas.microsoft.com/office/powerpoint/2010/main" val="629252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1AA84-32F5-A378-330E-5FD1401320AF}"/>
              </a:ext>
            </a:extLst>
          </p:cNvPr>
          <p:cNvSpPr>
            <a:spLocks noGrp="1"/>
          </p:cNvSpPr>
          <p:nvPr>
            <p:ph type="title"/>
          </p:nvPr>
        </p:nvSpPr>
        <p:spPr>
          <a:xfrm>
            <a:off x="533919" y="107119"/>
            <a:ext cx="8557529" cy="857542"/>
          </a:xfrm>
        </p:spPr>
        <p:txBody>
          <a:bodyPr/>
          <a:lstStyle/>
          <a:p>
            <a:r>
              <a:rPr lang="en-US" sz="2800" dirty="0"/>
              <a:t>Limitations of Pre-training, then Fine-tuning </a:t>
            </a:r>
          </a:p>
        </p:txBody>
      </p:sp>
      <p:sp>
        <p:nvSpPr>
          <p:cNvPr id="6" name="Content Placeholder 5">
            <a:extLst>
              <a:ext uri="{FF2B5EF4-FFF2-40B4-BE49-F238E27FC236}">
                <a16:creationId xmlns:a16="http://schemas.microsoft.com/office/drawing/2014/main" id="{1BBF074E-03F7-9D02-74CA-990E521D13CC}"/>
              </a:ext>
            </a:extLst>
          </p:cNvPr>
          <p:cNvSpPr>
            <a:spLocks noGrp="1"/>
          </p:cNvSpPr>
          <p:nvPr>
            <p:ph type="body" sz="quarter" idx="16"/>
          </p:nvPr>
        </p:nvSpPr>
        <p:spPr/>
        <p:txBody>
          <a:bodyPr>
            <a:normAutofit/>
          </a:bodyPr>
          <a:lstStyle/>
          <a:p>
            <a:r>
              <a:rPr lang="en-US" sz="2000" dirty="0"/>
              <a:t>Often you need a </a:t>
            </a:r>
            <a:r>
              <a:rPr lang="en-US" sz="2000" dirty="0">
                <a:solidFill>
                  <a:srgbClr val="C00000"/>
                </a:solidFill>
              </a:rPr>
              <a:t>large labeled data</a:t>
            </a:r>
          </a:p>
          <a:p>
            <a:pPr lvl="1"/>
            <a:r>
              <a:rPr lang="en-US" sz="1600" dirty="0"/>
              <a:t>Though more pre-training can reduce the need for labeled data </a:t>
            </a:r>
          </a:p>
          <a:p>
            <a:pPr lvl="1"/>
            <a:endParaRPr lang="en-US" sz="1600" dirty="0"/>
          </a:p>
          <a:p>
            <a:pPr lvl="1"/>
            <a:endParaRPr lang="en-US" sz="1600" dirty="0"/>
          </a:p>
          <a:p>
            <a:r>
              <a:rPr lang="en-US" sz="2000" dirty="0"/>
              <a:t>End up with </a:t>
            </a:r>
            <a:r>
              <a:rPr lang="en-US" sz="2000" dirty="0">
                <a:solidFill>
                  <a:srgbClr val="C00000"/>
                </a:solidFill>
              </a:rPr>
              <a:t>many copies </a:t>
            </a:r>
            <a:r>
              <a:rPr lang="en-US" sz="2000" dirty="0"/>
              <a:t>(or sub-copies) of the same [sub]model </a:t>
            </a:r>
          </a:p>
          <a:p>
            <a:endParaRPr lang="en-US" sz="2000" dirty="0"/>
          </a:p>
          <a:p>
            <a:endParaRPr lang="en-US" sz="2000" dirty="0"/>
          </a:p>
          <a:p>
            <a:endParaRPr lang="en-US" sz="2000" dirty="0"/>
          </a:p>
        </p:txBody>
      </p:sp>
    </p:spTree>
    <p:extLst>
      <p:ext uri="{BB962C8B-B14F-4D97-AF65-F5344CB8AC3E}">
        <p14:creationId xmlns:p14="http://schemas.microsoft.com/office/powerpoint/2010/main" val="1403367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3" name="Text Placeholder 2">
            <a:extLst>
              <a:ext uri="{FF2B5EF4-FFF2-40B4-BE49-F238E27FC236}">
                <a16:creationId xmlns:a16="http://schemas.microsoft.com/office/drawing/2014/main" id="{64E8757E-1620-0B33-624F-C17DAAB4BFFF}"/>
              </a:ext>
            </a:extLst>
          </p:cNvPr>
          <p:cNvSpPr>
            <a:spLocks noGrp="1"/>
          </p:cNvSpPr>
          <p:nvPr>
            <p:ph type="body" sz="quarter" idx="16"/>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42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p:txBody>
          <a:bodyPr>
            <a:normAutofit/>
          </a:bodyPr>
          <a:lstStyle/>
          <a:p>
            <a:r>
              <a:rPr lang="en-US" dirty="0"/>
              <a:t>Learns to do a downstream task by </a:t>
            </a:r>
            <a:br>
              <a:rPr lang="en-US" dirty="0"/>
            </a:br>
            <a:r>
              <a:rPr lang="en-US" dirty="0"/>
              <a:t>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629149" y="92831"/>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2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Adapting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a:xfrm>
            <a:off x="384629" y="1390650"/>
            <a:ext cx="8460791" cy="3077573"/>
          </a:xfrm>
        </p:spPr>
        <p:txBody>
          <a:bodyPr/>
          <a:lstStyle/>
          <a:p>
            <a:pPr>
              <a:buFont typeface="+mj-lt"/>
              <a:buAutoNum type="arabicPeriod"/>
            </a:pPr>
            <a:r>
              <a:rPr lang="en-US" dirty="0"/>
              <a:t>Adaptation via Fine-tuning </a:t>
            </a:r>
          </a:p>
          <a:p>
            <a:pPr>
              <a:buFont typeface="+mj-lt"/>
              <a:buAutoNum type="arabicPeriod"/>
            </a:pPr>
            <a:r>
              <a:rPr lang="en-US" dirty="0"/>
              <a:t>Parameter-efficient fine-tuning </a:t>
            </a:r>
          </a:p>
          <a:p>
            <a:pPr>
              <a:buFont typeface="+mj-lt"/>
              <a:buAutoNum type="arabicPeriod"/>
            </a:pPr>
            <a:r>
              <a:rPr lang="en-US" dirty="0"/>
              <a:t>Adaptation via In-Context Learning </a:t>
            </a:r>
          </a:p>
          <a:p>
            <a:pPr>
              <a:buFont typeface="+mj-lt"/>
              <a:buAutoNum type="arabicPeriod"/>
            </a:pPr>
            <a:r>
              <a:rPr lang="en-US" dirty="0"/>
              <a:t>In-context learning of multi-step problems. </a:t>
            </a:r>
          </a:p>
          <a:p>
            <a:pPr marL="0" indent="0">
              <a:buNone/>
            </a:pPr>
            <a:endParaRPr lang="en-US" dirty="0"/>
          </a:p>
          <a:p>
            <a:pPr marL="0" indent="0">
              <a:buNone/>
            </a:pPr>
            <a:endParaRPr lang="en-US" dirty="0"/>
          </a:p>
          <a:p>
            <a:pPr marL="114300" indent="0">
              <a:buNone/>
            </a:pPr>
            <a:r>
              <a:rPr lang="en-US" b="1" dirty="0"/>
              <a:t>Chapter goal: </a:t>
            </a:r>
            <a:r>
              <a:rPr lang="en-US" dirty="0"/>
              <a:t>Get comfortable with various forms of adapting LMs for solving your tasks! </a:t>
            </a:r>
          </a:p>
        </p:txBody>
      </p:sp>
    </p:spTree>
    <p:extLst>
      <p:ext uri="{BB962C8B-B14F-4D97-AF65-F5344CB8AC3E}">
        <p14:creationId xmlns:p14="http://schemas.microsoft.com/office/powerpoint/2010/main" val="110603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pic>
        <p:nvPicPr>
          <p:cNvPr id="8" name="Content Placeholder 7" descr="Graphical user interface, text, application&#10;&#10;Description automatically generated">
            <a:extLst>
              <a:ext uri="{FF2B5EF4-FFF2-40B4-BE49-F238E27FC236}">
                <a16:creationId xmlns:a16="http://schemas.microsoft.com/office/drawing/2014/main" id="{9D55D88A-BCCF-5906-1B17-8E5ECA8805C1}"/>
              </a:ext>
            </a:extLst>
          </p:cNvPr>
          <p:cNvPicPr>
            <a:picLocks noGrp="1" noChangeAspect="1"/>
          </p:cNvPicPr>
          <p:nvPr>
            <p:ph idx="4294967295"/>
          </p:nvPr>
        </p:nvPicPr>
        <p:blipFill>
          <a:blip r:embed="rId2"/>
          <a:stretch>
            <a:fillRect/>
          </a:stretch>
        </p:blipFill>
        <p:spPr>
          <a:xfrm>
            <a:off x="736997" y="1493043"/>
            <a:ext cx="2402283" cy="2732407"/>
          </a:xfrm>
          <a:prstGeom prst="rect">
            <a:avLst/>
          </a:prstGeom>
        </p:spPr>
      </p:pic>
      <p:sp>
        <p:nvSpPr>
          <p:cNvPr id="7" name="TextBox 6">
            <a:extLst>
              <a:ext uri="{FF2B5EF4-FFF2-40B4-BE49-F238E27FC236}">
                <a16:creationId xmlns:a16="http://schemas.microsoft.com/office/drawing/2014/main" id="{824B719B-82FC-121F-BFD6-6EB163E33138}"/>
              </a:ext>
            </a:extLst>
          </p:cNvPr>
          <p:cNvSpPr txBox="1"/>
          <p:nvPr/>
        </p:nvSpPr>
        <p:spPr>
          <a:xfrm>
            <a:off x="1244600" y="4848495"/>
            <a:ext cx="6470650" cy="307777"/>
          </a:xfrm>
          <a:prstGeom prst="rect">
            <a:avLst/>
          </a:prstGeom>
          <a:noFill/>
        </p:spPr>
        <p:txBody>
          <a:bodyPr wrap="square">
            <a:spAutoFit/>
          </a:bodyPr>
          <a:lstStyle/>
          <a:p>
            <a:r>
              <a:rPr lang="en-US" dirty="0"/>
              <a:t>https://gpt3experiments.substack.com/p/is-gpt-3-really-doing-few-shot-learning</a:t>
            </a:r>
          </a:p>
        </p:txBody>
      </p:sp>
      <p:pic>
        <p:nvPicPr>
          <p:cNvPr id="4" name="Google Shape;351;p58">
            <a:extLst>
              <a:ext uri="{FF2B5EF4-FFF2-40B4-BE49-F238E27FC236}">
                <a16:creationId xmlns:a16="http://schemas.microsoft.com/office/drawing/2014/main" id="{1FBBA02C-6011-DE15-476B-89B2BB75E554}"/>
              </a:ext>
            </a:extLst>
          </p:cNvPr>
          <p:cNvPicPr preferRelativeResize="0"/>
          <p:nvPr/>
        </p:nvPicPr>
        <p:blipFill rotWithShape="1">
          <a:blip r:embed="rId3">
            <a:alphaModFix/>
          </a:blip>
          <a:srcRect b="6014"/>
          <a:stretch/>
        </p:blipFill>
        <p:spPr>
          <a:xfrm>
            <a:off x="3704656" y="900366"/>
            <a:ext cx="5210520" cy="3887702"/>
          </a:xfrm>
          <a:prstGeom prst="rect">
            <a:avLst/>
          </a:prstGeom>
          <a:noFill/>
          <a:ln>
            <a:noFill/>
          </a:ln>
        </p:spPr>
      </p:pic>
    </p:spTree>
    <p:extLst>
      <p:ext uri="{BB962C8B-B14F-4D97-AF65-F5344CB8AC3E}">
        <p14:creationId xmlns:p14="http://schemas.microsoft.com/office/powerpoint/2010/main" val="804601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917"/>
        <p:cNvGrpSpPr/>
        <p:nvPr/>
      </p:nvGrpSpPr>
      <p:grpSpPr>
        <a:xfrm>
          <a:off x="0" y="0"/>
          <a:ext cx="0" cy="0"/>
          <a:chOff x="0" y="0"/>
          <a:chExt cx="0" cy="0"/>
        </a:xfrm>
      </p:grpSpPr>
      <p:sp>
        <p:nvSpPr>
          <p:cNvPr id="918" name="Google Shape;918;p134"/>
          <p:cNvSpPr txBox="1">
            <a:spLocks noGrp="1"/>
          </p:cNvSpPr>
          <p:nvPr>
            <p:ph type="title"/>
          </p:nvPr>
        </p:nvSpPr>
        <p:spPr>
          <a:xfrm>
            <a:off x="114300" y="85687"/>
            <a:ext cx="9093993" cy="857542"/>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GPT-3: Language Models are Few-Shot Learners</a:t>
            </a:r>
            <a:endParaRPr dirty="0"/>
          </a:p>
        </p:txBody>
      </p:sp>
      <p:sp>
        <p:nvSpPr>
          <p:cNvPr id="2" name="Text Placeholder 1">
            <a:extLst>
              <a:ext uri="{FF2B5EF4-FFF2-40B4-BE49-F238E27FC236}">
                <a16:creationId xmlns:a16="http://schemas.microsoft.com/office/drawing/2014/main" id="{D0EC4DEB-EB94-919A-0954-99808B65E36B}"/>
              </a:ext>
            </a:extLst>
          </p:cNvPr>
          <p:cNvSpPr>
            <a:spLocks noGrp="1"/>
          </p:cNvSpPr>
          <p:nvPr>
            <p:ph type="body" sz="quarter" idx="16"/>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D8FF2B8A-A17F-DE0E-2CEE-3CC675B406CB}"/>
              </a:ext>
            </a:extLst>
          </p:cNvPr>
          <p:cNvPicPr>
            <a:picLocks noGrp="1" noChangeAspect="1"/>
          </p:cNvPicPr>
          <p:nvPr>
            <p:ph idx="4294967295"/>
          </p:nvPr>
        </p:nvPicPr>
        <p:blipFill>
          <a:blip r:embed="rId3"/>
          <a:stretch>
            <a:fillRect/>
          </a:stretch>
        </p:blipFill>
        <p:spPr>
          <a:xfrm>
            <a:off x="2862263" y="1074738"/>
            <a:ext cx="6281737" cy="3844925"/>
          </a:xfrm>
          <a:prstGeom prst="rect">
            <a:avLst/>
          </a:prstGeom>
        </p:spPr>
      </p:pic>
      <p:pic>
        <p:nvPicPr>
          <p:cNvPr id="919" name="Google Shape;919;p134"/>
          <p:cNvPicPr preferRelativeResize="0"/>
          <p:nvPr/>
        </p:nvPicPr>
        <p:blipFill>
          <a:blip r:embed="rId4">
            <a:alphaModFix/>
          </a:blip>
          <a:stretch>
            <a:fillRect/>
          </a:stretch>
        </p:blipFill>
        <p:spPr>
          <a:xfrm>
            <a:off x="533400" y="1170125"/>
            <a:ext cx="2207789" cy="3820974"/>
          </a:xfrm>
          <a:prstGeom prst="rect">
            <a:avLst/>
          </a:prstGeom>
          <a:noFill/>
          <a:ln>
            <a:noFill/>
          </a:ln>
        </p:spPr>
      </p:pic>
    </p:spTree>
    <p:extLst>
      <p:ext uri="{BB962C8B-B14F-4D97-AF65-F5344CB8AC3E}">
        <p14:creationId xmlns:p14="http://schemas.microsoft.com/office/powerpoint/2010/main" val="3864040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In-context</a:t>
            </a:r>
            <a:r>
              <a:rPr spc="-50" dirty="0"/>
              <a:t> </a:t>
            </a:r>
            <a:r>
              <a:rPr spc="-10" dirty="0"/>
              <a:t>learning</a:t>
            </a:r>
            <a:r>
              <a:rPr spc="-50" dirty="0"/>
              <a:t> </a:t>
            </a:r>
            <a:r>
              <a:rPr spc="-25" dirty="0"/>
              <a:t>results</a:t>
            </a:r>
          </a:p>
        </p:txBody>
      </p:sp>
      <p:pic>
        <p:nvPicPr>
          <p:cNvPr id="9" name="Content Placeholder 8">
            <a:extLst>
              <a:ext uri="{FF2B5EF4-FFF2-40B4-BE49-F238E27FC236}">
                <a16:creationId xmlns:a16="http://schemas.microsoft.com/office/drawing/2014/main" id="{C92704F9-77FC-C4E8-5921-7AB7DAD88B09}"/>
              </a:ext>
            </a:extLst>
          </p:cNvPr>
          <p:cNvPicPr>
            <a:picLocks noGrp="1" noChangeAspect="1"/>
          </p:cNvPicPr>
          <p:nvPr>
            <p:ph idx="1"/>
          </p:nvPr>
        </p:nvPicPr>
        <p:blipFill>
          <a:blip r:embed="rId2"/>
          <a:stretch>
            <a:fillRect/>
          </a:stretch>
        </p:blipFill>
        <p:spPr>
          <a:xfrm>
            <a:off x="310600" y="4434476"/>
            <a:ext cx="8521700" cy="553003"/>
          </a:xfrm>
        </p:spPr>
      </p:pic>
      <p:grpSp>
        <p:nvGrpSpPr>
          <p:cNvPr id="3" name="object 3"/>
          <p:cNvGrpSpPr/>
          <p:nvPr/>
        </p:nvGrpSpPr>
        <p:grpSpPr>
          <a:xfrm>
            <a:off x="2041467" y="1116247"/>
            <a:ext cx="5059965" cy="3219706"/>
            <a:chOff x="1755426" y="1030228"/>
            <a:chExt cx="5666740" cy="3618865"/>
          </a:xfrm>
        </p:grpSpPr>
        <p:pic>
          <p:nvPicPr>
            <p:cNvPr id="4" name="object 4"/>
            <p:cNvPicPr/>
            <p:nvPr/>
          </p:nvPicPr>
          <p:blipFill>
            <a:blip r:embed="rId3" cstate="print"/>
            <a:stretch>
              <a:fillRect/>
            </a:stretch>
          </p:blipFill>
          <p:spPr>
            <a:xfrm>
              <a:off x="1755426" y="1030228"/>
              <a:ext cx="5592029" cy="3618361"/>
            </a:xfrm>
            <a:prstGeom prst="rect">
              <a:avLst/>
            </a:prstGeom>
          </p:spPr>
        </p:pic>
        <p:sp>
          <p:nvSpPr>
            <p:cNvPr id="5" name="object 5"/>
            <p:cNvSpPr/>
            <p:nvPr/>
          </p:nvSpPr>
          <p:spPr>
            <a:xfrm>
              <a:off x="1893374" y="2162100"/>
              <a:ext cx="5519420" cy="250825"/>
            </a:xfrm>
            <a:custGeom>
              <a:avLst/>
              <a:gdLst/>
              <a:ahLst/>
              <a:cxnLst/>
              <a:rect l="l" t="t" r="r" b="b"/>
              <a:pathLst>
                <a:path w="5519420" h="250825">
                  <a:moveTo>
                    <a:pt x="0" y="41750"/>
                  </a:moveTo>
                  <a:lnTo>
                    <a:pt x="3280" y="25499"/>
                  </a:lnTo>
                  <a:lnTo>
                    <a:pt x="12228" y="12228"/>
                  </a:lnTo>
                  <a:lnTo>
                    <a:pt x="25499" y="3280"/>
                  </a:lnTo>
                  <a:lnTo>
                    <a:pt x="41750" y="0"/>
                  </a:lnTo>
                  <a:lnTo>
                    <a:pt x="5477049" y="0"/>
                  </a:lnTo>
                  <a:lnTo>
                    <a:pt x="5511785" y="18587"/>
                  </a:lnTo>
                  <a:lnTo>
                    <a:pt x="5518799" y="41750"/>
                  </a:lnTo>
                  <a:lnTo>
                    <a:pt x="5518799" y="208749"/>
                  </a:lnTo>
                  <a:lnTo>
                    <a:pt x="5515518" y="225000"/>
                  </a:lnTo>
                  <a:lnTo>
                    <a:pt x="5506571" y="238271"/>
                  </a:lnTo>
                  <a:lnTo>
                    <a:pt x="5493300" y="247219"/>
                  </a:lnTo>
                  <a:lnTo>
                    <a:pt x="5477049" y="250499"/>
                  </a:lnTo>
                  <a:lnTo>
                    <a:pt x="41750" y="250499"/>
                  </a:lnTo>
                  <a:lnTo>
                    <a:pt x="25499" y="247219"/>
                  </a:lnTo>
                  <a:lnTo>
                    <a:pt x="12228" y="238271"/>
                  </a:lnTo>
                  <a:lnTo>
                    <a:pt x="3280" y="225000"/>
                  </a:lnTo>
                  <a:lnTo>
                    <a:pt x="0" y="208749"/>
                  </a:lnTo>
                  <a:lnTo>
                    <a:pt x="0" y="41750"/>
                  </a:lnTo>
                  <a:close/>
                </a:path>
              </a:pathLst>
            </a:custGeom>
            <a:ln w="19049">
              <a:solidFill>
                <a:srgbClr val="FF5252"/>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4862197" y="432522"/>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1976287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 Implementation</a:t>
            </a:r>
            <a:endParaRPr dirty="0"/>
          </a:p>
        </p:txBody>
      </p:sp>
      <p:sp>
        <p:nvSpPr>
          <p:cNvPr id="3" name="object 3"/>
          <p:cNvSpPr txBox="1"/>
          <p:nvPr/>
        </p:nvSpPr>
        <p:spPr>
          <a:xfrm>
            <a:off x="3510674" y="1336783"/>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1161710"/>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186523"/>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512256"/>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z="1100" spc="-10" dirty="0">
                <a:latin typeface="Consolas" panose="020B0609020204030204" pitchFamily="49" charset="0"/>
                <a:cs typeface="Consolas" panose="020B0609020204030204" pitchFamily="49" charset="0"/>
              </a:rPr>
              <a:t>p</a:t>
            </a:r>
            <a:r>
              <a:rPr sz="1100" spc="-10" dirty="0">
                <a:latin typeface="Consolas" panose="020B0609020204030204" pitchFamily="49" charset="0"/>
                <a:cs typeface="Consolas" panose="020B0609020204030204" pitchFamily="49" charset="0"/>
              </a:rPr>
              <a:t>1</a:t>
            </a:r>
            <a:r>
              <a:rPr sz="1100" dirty="0">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P(It</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was</a:t>
            </a:r>
            <a:r>
              <a:rPr sz="1100" spc="20" dirty="0">
                <a:latin typeface="Consolas" panose="020B0609020204030204" pitchFamily="49" charset="0"/>
                <a:cs typeface="Consolas" panose="020B0609020204030204" pitchFamily="49" charset="0"/>
              </a:rPr>
              <a:t> </a:t>
            </a:r>
            <a:r>
              <a:rPr sz="1100" spc="-5" dirty="0">
                <a:solidFill>
                  <a:srgbClr val="4BA173"/>
                </a:solidFill>
                <a:latin typeface="Consolas" panose="020B0609020204030204" pitchFamily="49" charset="0"/>
                <a:cs typeface="Consolas" panose="020B0609020204030204" pitchFamily="49" charset="0"/>
              </a:rPr>
              <a:t>great</a:t>
            </a:r>
            <a:r>
              <a:rPr sz="1100" spc="-5" dirty="0">
                <a:latin typeface="Consolas" panose="020B0609020204030204" pitchFamily="49" charset="0"/>
                <a:cs typeface="Consolas" panose="020B0609020204030204" pitchFamily="49" charset="0"/>
              </a:rPr>
              <a:t>!</a:t>
            </a:r>
            <a:r>
              <a:rPr lang="en-US"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1st</a:t>
            </a:r>
            <a:r>
              <a:rPr sz="1100"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lang="en-US" sz="1100" spc="-20" dirty="0" err="1">
                <a:solidFill>
                  <a:srgbClr val="E69137"/>
                </a:solidFill>
                <a:latin typeface="Consolas" panose="020B0609020204030204" pitchFamily="49" charset="0"/>
                <a:cs typeface="Consolas" panose="020B0609020204030204" pitchFamily="49" charset="0"/>
              </a:rPr>
              <a:t>input</a:t>
            </a:r>
            <a:r>
              <a:rPr sz="1100" spc="-20" dirty="0" err="1">
                <a:solidFill>
                  <a:srgbClr val="E69137"/>
                </a:solidFill>
                <a:latin typeface="Consolas" panose="020B0609020204030204" pitchFamily="49" charset="0"/>
                <a:cs typeface="Consolas" panose="020B0609020204030204" pitchFamily="49" charset="0"/>
              </a:rPr>
              <a:t>+output</a:t>
            </a:r>
            <a:r>
              <a:rPr sz="1100" spc="15"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2nd</a:t>
            </a:r>
            <a:r>
              <a:rPr sz="1100" spc="-5"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15"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dirty="0">
                <a:latin typeface="Consolas" panose="020B0609020204030204" pitchFamily="49" charset="0"/>
                <a:cs typeface="Consolas" panose="020B0609020204030204" pitchFamily="49" charset="0"/>
              </a:rPr>
              <a:t> </a:t>
            </a:r>
            <a:r>
              <a:rPr sz="1100" spc="25" dirty="0">
                <a:latin typeface="Consolas" panose="020B0609020204030204" pitchFamily="49" charset="0"/>
                <a:cs typeface="Consolas" panose="020B0609020204030204" pitchFamily="49" charset="0"/>
              </a:rPr>
              <a:t>A</a:t>
            </a:r>
            <a:r>
              <a:rPr sz="1100" spc="-5" dirty="0">
                <a:latin typeface="Consolas" panose="020B0609020204030204" pitchFamily="49" charset="0"/>
                <a:cs typeface="Consolas" panose="020B0609020204030204" pitchFamily="49" charset="0"/>
              </a:rPr>
              <a:t> </a:t>
            </a:r>
            <a:r>
              <a:rPr sz="1100" spc="-40" dirty="0">
                <a:latin typeface="Consolas" panose="020B0609020204030204" pitchFamily="49" charset="0"/>
                <a:cs typeface="Consolas" panose="020B0609020204030204" pitchFamily="49" charset="0"/>
              </a:rPr>
              <a:t>three-hour</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cinema</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master</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class.) </a:t>
            </a:r>
            <a:r>
              <a:rPr sz="1100" spc="-330" dirty="0">
                <a:latin typeface="Consolas" panose="020B0609020204030204" pitchFamily="49" charset="0"/>
                <a:cs typeface="Consolas" panose="020B0609020204030204" pitchFamily="49" charset="0"/>
              </a:rPr>
              <a:t> </a:t>
            </a:r>
            <a:endParaRPr lang="en-US" sz="1100" spc="-330" dirty="0">
              <a:latin typeface="Consolas" panose="020B0609020204030204" pitchFamily="49" charset="0"/>
              <a:cs typeface="Consolas" panose="020B0609020204030204" pitchFamily="49" charset="0"/>
            </a:endParaRPr>
          </a:p>
          <a:p>
            <a:pPr marL="12700" marR="5080" indent="22225">
              <a:lnSpc>
                <a:spcPct val="151900"/>
              </a:lnSpc>
              <a:spcBef>
                <a:spcPts val="100"/>
              </a:spcBef>
              <a:tabLst>
                <a:tab pos="1771650" algn="l"/>
              </a:tabLst>
            </a:pPr>
            <a:r>
              <a:rPr lang="en-US" sz="1100" spc="-10" dirty="0">
                <a:latin typeface="Consolas" panose="020B0609020204030204" pitchFamily="49" charset="0"/>
                <a:cs typeface="Consolas" panose="020B0609020204030204" pitchFamily="49" charset="0"/>
              </a:rPr>
              <a:t>p</a:t>
            </a:r>
            <a:r>
              <a:rPr sz="1100" spc="-10" dirty="0">
                <a:latin typeface="Consolas" panose="020B0609020204030204" pitchFamily="49" charset="0"/>
                <a:cs typeface="Consolas" panose="020B0609020204030204" pitchFamily="49" charset="0"/>
              </a:rPr>
              <a:t>2</a:t>
            </a:r>
            <a:r>
              <a:rPr sz="1100" spc="-5" dirty="0">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P(It</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was</a:t>
            </a:r>
            <a:r>
              <a:rPr sz="1100" spc="20" dirty="0">
                <a:latin typeface="Consolas" panose="020B0609020204030204" pitchFamily="49" charset="0"/>
                <a:cs typeface="Consolas" panose="020B0609020204030204" pitchFamily="49" charset="0"/>
              </a:rPr>
              <a:t> </a:t>
            </a:r>
            <a:r>
              <a:rPr sz="1100" dirty="0">
                <a:solidFill>
                  <a:srgbClr val="4A86E7"/>
                </a:solidFill>
                <a:latin typeface="Consolas" panose="020B0609020204030204" pitchFamily="49" charset="0"/>
                <a:cs typeface="Consolas" panose="020B0609020204030204" pitchFamily="49" charset="0"/>
              </a:rPr>
              <a:t>terrible</a:t>
            </a:r>
            <a:r>
              <a:rPr sz="1100" dirty="0">
                <a:latin typeface="Consolas" panose="020B0609020204030204" pitchFamily="49" charset="0"/>
                <a:cs typeface="Consolas" panose="020B0609020204030204" pitchFamily="49" charset="0"/>
              </a:rPr>
              <a:t>!</a:t>
            </a:r>
            <a:r>
              <a:rPr sz="1100" spc="-5"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a:t>
            </a:r>
            <a:r>
              <a:rPr sz="1100"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1st</a:t>
            </a:r>
            <a:r>
              <a:rPr sz="1100" spc="-5"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20"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15" dirty="0">
                <a:solidFill>
                  <a:srgbClr val="E69137"/>
                </a:solidFill>
                <a:latin typeface="Consolas" panose="020B0609020204030204" pitchFamily="49" charset="0"/>
                <a:cs typeface="Consolas" panose="020B0609020204030204" pitchFamily="49" charset="0"/>
              </a:rPr>
              <a:t>2nd</a:t>
            </a:r>
            <a:r>
              <a:rPr sz="1100" dirty="0">
                <a:solidFill>
                  <a:srgbClr val="E69137"/>
                </a:solidFill>
                <a:latin typeface="Consolas" panose="020B0609020204030204" pitchFamily="49" charset="0"/>
                <a:cs typeface="Consolas" panose="020B0609020204030204" pitchFamily="49" charset="0"/>
              </a:rPr>
              <a:t> </a:t>
            </a:r>
            <a:r>
              <a:rPr sz="1100" spc="-25" dirty="0">
                <a:solidFill>
                  <a:srgbClr val="E69137"/>
                </a:solidFill>
                <a:latin typeface="Consolas" panose="020B0609020204030204" pitchFamily="49" charset="0"/>
                <a:cs typeface="Consolas" panose="020B0609020204030204" pitchFamily="49" charset="0"/>
              </a:rPr>
              <a:t>train</a:t>
            </a:r>
            <a:r>
              <a:rPr sz="1100" spc="-5" dirty="0">
                <a:solidFill>
                  <a:srgbClr val="E69137"/>
                </a:solidFill>
                <a:latin typeface="Consolas" panose="020B0609020204030204" pitchFamily="49" charset="0"/>
                <a:cs typeface="Consolas" panose="020B0609020204030204" pitchFamily="49" charset="0"/>
              </a:rPr>
              <a:t> </a:t>
            </a:r>
            <a:r>
              <a:rPr sz="1100" spc="-20" dirty="0">
                <a:solidFill>
                  <a:srgbClr val="E69137"/>
                </a:solidFill>
                <a:latin typeface="Consolas" panose="020B0609020204030204" pitchFamily="49" charset="0"/>
                <a:cs typeface="Consolas" panose="020B0609020204030204" pitchFamily="49" charset="0"/>
              </a:rPr>
              <a:t>input+output</a:t>
            </a:r>
            <a:r>
              <a:rPr sz="1100" spc="20" dirty="0">
                <a:solidFill>
                  <a:srgbClr val="E69137"/>
                </a:solidFill>
                <a:latin typeface="Consolas" panose="020B0609020204030204" pitchFamily="49" charset="0"/>
                <a:cs typeface="Consolas" panose="020B0609020204030204" pitchFamily="49" charset="0"/>
              </a:rPr>
              <a:t> </a:t>
            </a:r>
            <a:r>
              <a:rPr sz="1100" spc="-20" dirty="0">
                <a:latin typeface="Consolas" panose="020B0609020204030204" pitchFamily="49" charset="0"/>
                <a:cs typeface="Consolas" panose="020B0609020204030204" pitchFamily="49" charset="0"/>
              </a:rPr>
              <a:t>\n</a:t>
            </a:r>
            <a:r>
              <a:rPr sz="1100" spc="-5" dirty="0">
                <a:latin typeface="Consolas" panose="020B0609020204030204" pitchFamily="49" charset="0"/>
                <a:cs typeface="Consolas" panose="020B0609020204030204" pitchFamily="49" charset="0"/>
              </a:rPr>
              <a:t> </a:t>
            </a:r>
            <a:r>
              <a:rPr sz="1100" spc="25" dirty="0">
                <a:latin typeface="Consolas" panose="020B0609020204030204" pitchFamily="49" charset="0"/>
                <a:cs typeface="Consolas" panose="020B0609020204030204" pitchFamily="49" charset="0"/>
              </a:rPr>
              <a:t>A</a:t>
            </a:r>
            <a:r>
              <a:rPr sz="1100" dirty="0">
                <a:latin typeface="Consolas" panose="020B0609020204030204" pitchFamily="49" charset="0"/>
                <a:cs typeface="Consolas" panose="020B0609020204030204" pitchFamily="49" charset="0"/>
              </a:rPr>
              <a:t> </a:t>
            </a:r>
            <a:r>
              <a:rPr sz="1100" spc="-40" dirty="0">
                <a:latin typeface="Consolas" panose="020B0609020204030204" pitchFamily="49" charset="0"/>
                <a:cs typeface="Consolas" panose="020B0609020204030204" pitchFamily="49" charset="0"/>
              </a:rPr>
              <a:t>three-hour</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cinema</a:t>
            </a:r>
            <a:r>
              <a:rPr sz="1100" spc="-5" dirty="0">
                <a:latin typeface="Consolas" panose="020B0609020204030204" pitchFamily="49" charset="0"/>
                <a:cs typeface="Consolas" panose="020B0609020204030204" pitchFamily="49" charset="0"/>
              </a:rPr>
              <a:t> </a:t>
            </a:r>
            <a:r>
              <a:rPr sz="1100" spc="-15" dirty="0">
                <a:latin typeface="Consolas" panose="020B0609020204030204" pitchFamily="49" charset="0"/>
                <a:cs typeface="Consolas" panose="020B0609020204030204" pitchFamily="49" charset="0"/>
              </a:rPr>
              <a:t>master</a:t>
            </a:r>
            <a:r>
              <a:rPr sz="1100" dirty="0">
                <a:latin typeface="Consolas" panose="020B0609020204030204" pitchFamily="49" charset="0"/>
                <a:cs typeface="Consolas" panose="020B0609020204030204" pitchFamily="49" charset="0"/>
              </a:rPr>
              <a:t> </a:t>
            </a:r>
            <a:r>
              <a:rPr sz="1100" spc="-10" dirty="0">
                <a:latin typeface="Consolas" panose="020B0609020204030204" pitchFamily="49" charset="0"/>
                <a:cs typeface="Consolas" panose="020B0609020204030204" pitchFamily="49" charset="0"/>
              </a:rPr>
              <a:t>class.)</a:t>
            </a:r>
            <a:endParaRPr sz="1100" dirty="0">
              <a:latin typeface="Consolas" panose="020B0609020204030204" pitchFamily="49" charset="0"/>
              <a:cs typeface="Consolas" panose="020B0609020204030204" pitchFamily="49" charset="0"/>
            </a:endParaRPr>
          </a:p>
        </p:txBody>
      </p:sp>
      <p:sp>
        <p:nvSpPr>
          <p:cNvPr id="9" name="object 9"/>
          <p:cNvSpPr/>
          <p:nvPr/>
        </p:nvSpPr>
        <p:spPr>
          <a:xfrm>
            <a:off x="4882200" y="2525770"/>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710813"/>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417364" y="4253021"/>
            <a:ext cx="1252887"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nsolas" panose="020B0609020204030204" pitchFamily="49" charset="0"/>
                <a:cs typeface="Consolas" panose="020B0609020204030204" pitchFamily="49" charset="0"/>
              </a:rPr>
              <a:t>p1 &gt; p2  →   </a:t>
            </a:r>
          </a:p>
          <a:p>
            <a:pPr marL="12700" marR="5080" indent="29845">
              <a:lnSpc>
                <a:spcPct val="114999"/>
              </a:lnSpc>
              <a:spcBef>
                <a:spcPts val="100"/>
              </a:spcBef>
            </a:pPr>
            <a:r>
              <a:rPr lang="en-US" sz="1600" spc="-10" dirty="0">
                <a:latin typeface="Consolas" panose="020B0609020204030204" pitchFamily="49" charset="0"/>
                <a:cs typeface="Consolas" panose="020B0609020204030204" pitchFamily="49" charset="0"/>
              </a:rPr>
              <a:t>p1 &lt; p2  →</a:t>
            </a:r>
            <a:endParaRPr lang="en-US" sz="1600" dirty="0">
              <a:latin typeface="Consolas" panose="020B0609020204030204" pitchFamily="49" charset="0"/>
              <a:cs typeface="Consolas" panose="020B0609020204030204" pitchFamily="49" charset="0"/>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96014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sp>
        <p:nvSpPr>
          <p:cNvPr id="4" name="Text Placeholder 3">
            <a:extLst>
              <a:ext uri="{FF2B5EF4-FFF2-40B4-BE49-F238E27FC236}">
                <a16:creationId xmlns:a16="http://schemas.microsoft.com/office/drawing/2014/main" id="{87767864-5CD7-15DD-BE86-3EA680119498}"/>
              </a:ext>
            </a:extLst>
          </p:cNvPr>
          <p:cNvSpPr>
            <a:spLocks noGrp="1"/>
          </p:cNvSpPr>
          <p:nvPr>
            <p:ph type="body" sz="quarter" idx="16"/>
          </p:nvPr>
        </p:nvSpPr>
        <p:spPr/>
        <p:txBody>
          <a:bodyPr/>
          <a:lstStyle/>
          <a:p>
            <a:endParaRPr lang="en-US"/>
          </a:p>
        </p:txBody>
      </p:sp>
      <p:pic>
        <p:nvPicPr>
          <p:cNvPr id="8" name="Content Placeholder 7" descr="Text&#10;&#10;Description automatically generated">
            <a:extLst>
              <a:ext uri="{FF2B5EF4-FFF2-40B4-BE49-F238E27FC236}">
                <a16:creationId xmlns:a16="http://schemas.microsoft.com/office/drawing/2014/main" id="{6468CD67-225D-735B-2669-16427DDAFE4C}"/>
              </a:ext>
            </a:extLst>
          </p:cNvPr>
          <p:cNvPicPr>
            <a:picLocks noGrp="1" noChangeAspect="1"/>
          </p:cNvPicPr>
          <p:nvPr>
            <p:ph idx="4294967295"/>
          </p:nvPr>
        </p:nvPicPr>
        <p:blipFill rotWithShape="1">
          <a:blip r:embed="rId2"/>
          <a:srcRect l="3233" t="8370" r="4881" b="6710"/>
          <a:stretch/>
        </p:blipFill>
        <p:spPr>
          <a:xfrm>
            <a:off x="0" y="1882775"/>
            <a:ext cx="3846513" cy="1612900"/>
          </a:xfrm>
          <a:prstGeom prst="rect">
            <a:avLst/>
          </a:prstGeom>
        </p:spPr>
      </p:pic>
      <p:pic>
        <p:nvPicPr>
          <p:cNvPr id="3" name="object 3"/>
          <p:cNvPicPr/>
          <p:nvPr/>
        </p:nvPicPr>
        <p:blipFill>
          <a:blip r:embed="rId3" cstate="print"/>
          <a:stretch>
            <a:fillRect/>
          </a:stretch>
        </p:blipFill>
        <p:spPr>
          <a:xfrm>
            <a:off x="4158724" y="1333793"/>
            <a:ext cx="4832410" cy="3094772"/>
          </a:xfrm>
          <a:prstGeom prst="rect">
            <a:avLst/>
          </a:prstGeom>
        </p:spPr>
      </p:pic>
      <p:sp>
        <p:nvSpPr>
          <p:cNvPr id="6" name="object 6"/>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271212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sp>
        <p:nvSpPr>
          <p:cNvPr id="6" name="Content Placeholder 5">
            <a:extLst>
              <a:ext uri="{FF2B5EF4-FFF2-40B4-BE49-F238E27FC236}">
                <a16:creationId xmlns:a16="http://schemas.microsoft.com/office/drawing/2014/main" id="{1DDAEEFE-2653-DB31-8D0C-7B55F445EEB5}"/>
              </a:ext>
            </a:extLst>
          </p:cNvPr>
          <p:cNvSpPr>
            <a:spLocks noGrp="1"/>
          </p:cNvSpPr>
          <p:nvPr>
            <p:ph type="body" sz="quarter" idx="16"/>
          </p:nvPr>
        </p:nvSpPr>
        <p:spPr>
          <a:xfrm>
            <a:off x="533919" y="1390650"/>
            <a:ext cx="3538019" cy="3077573"/>
          </a:xfrm>
        </p:spPr>
        <p:txBody>
          <a:bodyPr>
            <a:normAutofit fontScale="92500" lnSpcReduction="10000"/>
          </a:bodyPr>
          <a:lstStyle/>
          <a:p>
            <a:r>
              <a:rPr lang="en-US" dirty="0"/>
              <a:t>Example: </a:t>
            </a:r>
          </a:p>
          <a:p>
            <a:pPr lvl="1"/>
            <a:r>
              <a:rPr lang="en-US" dirty="0"/>
              <a:t>Q: What is 48 plus 76? </a:t>
            </a:r>
          </a:p>
          <a:p>
            <a:pPr lvl="1"/>
            <a:r>
              <a:rPr lang="en-US" dirty="0"/>
              <a:t>A: 124  </a:t>
            </a:r>
          </a:p>
          <a:p>
            <a:endParaRPr lang="en-US" dirty="0"/>
          </a:p>
          <a:p>
            <a:endParaRPr lang="en-US" dirty="0"/>
          </a:p>
          <a:p>
            <a:r>
              <a:rPr lang="en-US" dirty="0"/>
              <a:t>Observations: </a:t>
            </a:r>
          </a:p>
          <a:p>
            <a:pPr lvl="1"/>
            <a:r>
              <a:rPr lang="en-US" dirty="0"/>
              <a:t>Scale is important </a:t>
            </a:r>
            <a:br>
              <a:rPr lang="en-US" dirty="0"/>
            </a:br>
            <a:endParaRPr lang="en-US" dirty="0"/>
          </a:p>
          <a:p>
            <a:pPr lvl="1"/>
            <a:r>
              <a:rPr lang="en-US" dirty="0"/>
              <a:t>Number of digits correlate with their difficulty. </a:t>
            </a:r>
            <a:br>
              <a:rPr lang="en-US" dirty="0"/>
            </a:br>
            <a:endParaRPr lang="en-US" dirty="0"/>
          </a:p>
          <a:p>
            <a:pPr lvl="1"/>
            <a:r>
              <a:rPr lang="en-US" dirty="0"/>
              <a:t>Multiplication is harder than summation! </a:t>
            </a:r>
          </a:p>
        </p:txBody>
      </p:sp>
      <p:sp>
        <p:nvSpPr>
          <p:cNvPr id="5" name="object 5"/>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2"/>
              </a:rPr>
              <a:t>Brown</a:t>
            </a:r>
            <a:r>
              <a:rPr sz="1250" u="heavy" spc="-15"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et</a:t>
            </a:r>
            <a:r>
              <a:rPr sz="1250" u="heavy" spc="-10"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al.</a:t>
            </a:r>
            <a:r>
              <a:rPr sz="1250" u="heavy" spc="-10" dirty="0">
                <a:solidFill>
                  <a:srgbClr val="FF5252"/>
                </a:solidFill>
                <a:uFill>
                  <a:solidFill>
                    <a:srgbClr val="FF5252"/>
                  </a:solidFill>
                </a:uFill>
                <a:latin typeface="Corbel" panose="020B0503020204020204" pitchFamily="34" charset="0"/>
                <a:cs typeface="Arial MT"/>
                <a:hlinkClick r:id="rId2"/>
              </a:rPr>
              <a:t> </a:t>
            </a:r>
            <a:r>
              <a:rPr sz="1250" u="heavy" spc="-5" dirty="0">
                <a:solidFill>
                  <a:srgbClr val="FF5252"/>
                </a:solidFill>
                <a:uFill>
                  <a:solidFill>
                    <a:srgbClr val="FF5252"/>
                  </a:solidFill>
                </a:uFill>
                <a:latin typeface="Corbel" panose="020B0503020204020204" pitchFamily="34" charset="0"/>
                <a:cs typeface="Arial MT"/>
                <a:hlinkClick r:id="rId2"/>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pic>
        <p:nvPicPr>
          <p:cNvPr id="10" name="object 3">
            <a:extLst>
              <a:ext uri="{FF2B5EF4-FFF2-40B4-BE49-F238E27FC236}">
                <a16:creationId xmlns:a16="http://schemas.microsoft.com/office/drawing/2014/main" id="{AA9899B8-115C-CDBE-A23B-584B9B6DDDBB}"/>
              </a:ext>
            </a:extLst>
          </p:cNvPr>
          <p:cNvPicPr/>
          <p:nvPr/>
        </p:nvPicPr>
        <p:blipFill>
          <a:blip r:embed="rId3" cstate="print"/>
          <a:stretch>
            <a:fillRect/>
          </a:stretch>
        </p:blipFill>
        <p:spPr>
          <a:xfrm>
            <a:off x="4238228" y="1205388"/>
            <a:ext cx="4594072" cy="2889193"/>
          </a:xfrm>
          <a:prstGeom prst="rect">
            <a:avLst/>
          </a:prstGeom>
        </p:spPr>
      </p:pic>
    </p:spTree>
    <p:extLst>
      <p:ext uri="{BB962C8B-B14F-4D97-AF65-F5344CB8AC3E}">
        <p14:creationId xmlns:p14="http://schemas.microsoft.com/office/powerpoint/2010/main" val="275106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769" y="490172"/>
            <a:ext cx="8558212" cy="474489"/>
          </a:xfrm>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lang="en-US" spc="-45" dirty="0"/>
              <a:t>In-Context </a:t>
            </a:r>
            <a:r>
              <a:rPr spc="-65" dirty="0"/>
              <a:t>Learning?</a:t>
            </a:r>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In-Context </a:t>
            </a:r>
            <a:r>
              <a:rPr lang="en-US" spc="-65" dirty="0"/>
              <a:t>Learning: </a:t>
            </a: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8" name="Text Placeholder 7">
            <a:extLst>
              <a:ext uri="{FF2B5EF4-FFF2-40B4-BE49-F238E27FC236}">
                <a16:creationId xmlns:a16="http://schemas.microsoft.com/office/drawing/2014/main" id="{77992CE3-3718-0183-4A4D-507FEAC2F7AA}"/>
              </a:ext>
            </a:extLst>
          </p:cNvPr>
          <p:cNvSpPr>
            <a:spLocks noGrp="1"/>
          </p:cNvSpPr>
          <p:nvPr>
            <p:ph type="body" sz="quarter" idx="16"/>
          </p:nvPr>
        </p:nvSpPr>
        <p:spPr/>
        <p:txBody>
          <a:bodyPr/>
          <a:lstStyle/>
          <a:p>
            <a:r>
              <a:rPr lang="en-US" sz="1600" spc="-15" dirty="0">
                <a:solidFill>
                  <a:srgbClr val="616161"/>
                </a:solidFill>
                <a:latin typeface="Corbel" panose="020B0503020204020204" pitchFamily="34" charset="0"/>
                <a:cs typeface="Trebuchet MS"/>
              </a:rPr>
              <a:t>Labeling</a:t>
            </a:r>
            <a:r>
              <a:rPr lang="en-US" sz="1600" spc="-11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data</a:t>
            </a:r>
            <a:r>
              <a:rPr lang="en-US" sz="1600" spc="-110" dirty="0">
                <a:solidFill>
                  <a:srgbClr val="616161"/>
                </a:solidFill>
                <a:latin typeface="Corbel" panose="020B0503020204020204" pitchFamily="34" charset="0"/>
                <a:cs typeface="Trebuchet MS"/>
              </a:rPr>
              <a:t> </a:t>
            </a:r>
            <a:r>
              <a:rPr lang="en-US" sz="1600" dirty="0">
                <a:solidFill>
                  <a:srgbClr val="616161"/>
                </a:solidFill>
                <a:latin typeface="Corbel" panose="020B0503020204020204" pitchFamily="34" charset="0"/>
                <a:cs typeface="Trebuchet MS"/>
              </a:rPr>
              <a:t>is</a:t>
            </a:r>
            <a:r>
              <a:rPr lang="en-US" sz="1600" spc="-110" dirty="0">
                <a:solidFill>
                  <a:srgbClr val="616161"/>
                </a:solidFill>
                <a:latin typeface="Corbel" panose="020B0503020204020204" pitchFamily="34" charset="0"/>
                <a:cs typeface="Trebuchet MS"/>
              </a:rPr>
              <a:t> </a:t>
            </a:r>
            <a:r>
              <a:rPr lang="en-US" sz="1600" spc="-25" dirty="0">
                <a:solidFill>
                  <a:srgbClr val="616161"/>
                </a:solidFill>
                <a:latin typeface="Corbel" panose="020B0503020204020204" pitchFamily="34" charset="0"/>
                <a:cs typeface="Trebuchet MS"/>
              </a:rPr>
              <a:t>costly</a:t>
            </a:r>
          </a:p>
          <a:p>
            <a:endParaRPr lang="en-US" spc="-25" dirty="0">
              <a:solidFill>
                <a:srgbClr val="616161"/>
              </a:solidFill>
              <a:latin typeface="Corbel" panose="020B0503020204020204" pitchFamily="34" charset="0"/>
              <a:cs typeface="Trebuchet MS"/>
            </a:endParaRPr>
          </a:p>
          <a:p>
            <a:endParaRPr lang="en-US" sz="1600"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r>
              <a:rPr lang="en-US" sz="1600" spc="-30" dirty="0">
                <a:solidFill>
                  <a:srgbClr val="616161"/>
                </a:solidFill>
                <a:latin typeface="Corbel" panose="020B0503020204020204" pitchFamily="34" charset="0"/>
                <a:cs typeface="Trebuchet MS"/>
              </a:rPr>
              <a:t>Finetuning</a:t>
            </a:r>
            <a:r>
              <a:rPr lang="en-US" sz="1600" spc="-85" dirty="0">
                <a:solidFill>
                  <a:srgbClr val="616161"/>
                </a:solidFill>
                <a:latin typeface="Corbel" panose="020B0503020204020204" pitchFamily="34" charset="0"/>
                <a:cs typeface="Trebuchet MS"/>
              </a:rPr>
              <a:t> </a:t>
            </a:r>
            <a:r>
              <a:rPr lang="en-US" sz="1600" spc="-10" dirty="0">
                <a:solidFill>
                  <a:srgbClr val="616161"/>
                </a:solidFill>
                <a:latin typeface="Corbel" panose="020B0503020204020204" pitchFamily="34" charset="0"/>
                <a:cs typeface="Trebuchet MS"/>
              </a:rPr>
              <a:t>can</a:t>
            </a:r>
            <a:r>
              <a:rPr lang="en-US" sz="1600" spc="-85" dirty="0">
                <a:solidFill>
                  <a:srgbClr val="616161"/>
                </a:solidFill>
                <a:latin typeface="Corbel" panose="020B0503020204020204" pitchFamily="34" charset="0"/>
                <a:cs typeface="Trebuchet MS"/>
              </a:rPr>
              <a:t> tricky</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3579020" y="1347788"/>
            <a:ext cx="5729288" cy="2241639"/>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600" spc="-40" dirty="0">
                <a:latin typeface="Corbel" panose="020B0503020204020204" pitchFamily="34" charset="0"/>
                <a:cs typeface="Microsoft Sans Serif"/>
              </a:rPr>
              <a:t>May r</a:t>
            </a:r>
            <a:r>
              <a:rPr sz="1600" spc="-40" dirty="0">
                <a:latin typeface="Corbel" panose="020B0503020204020204" pitchFamily="34" charset="0"/>
                <a:cs typeface="Microsoft Sans Serif"/>
              </a:rPr>
              <a:t>equire</a:t>
            </a:r>
            <a:r>
              <a:rPr sz="1600" spc="-25" dirty="0">
                <a:latin typeface="Corbel" panose="020B0503020204020204" pitchFamily="34" charset="0"/>
                <a:cs typeface="Microsoft Sans Serif"/>
              </a:rPr>
              <a:t> </a:t>
            </a:r>
            <a:r>
              <a:rPr sz="1600" spc="-10" dirty="0">
                <a:latin typeface="Corbel" panose="020B0503020204020204" pitchFamily="34" charset="0"/>
                <a:cs typeface="Microsoft Sans Serif"/>
              </a:rPr>
              <a:t>domain</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expertise</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Medical,</a:t>
            </a:r>
            <a:r>
              <a:rPr sz="1600" spc="-40" dirty="0">
                <a:latin typeface="Corbel" panose="020B0503020204020204" pitchFamily="34" charset="0"/>
                <a:cs typeface="Microsoft Sans Serif"/>
              </a:rPr>
              <a:t> </a:t>
            </a:r>
            <a:r>
              <a:rPr sz="1600" spc="-20" dirty="0">
                <a:latin typeface="Corbel" panose="020B0503020204020204" pitchFamily="34" charset="0"/>
                <a:cs typeface="Microsoft Sans Serif"/>
              </a:rPr>
              <a:t>legal,</a:t>
            </a:r>
            <a:r>
              <a:rPr sz="1600" spc="-35" dirty="0">
                <a:latin typeface="Corbel" panose="020B0503020204020204" pitchFamily="34" charset="0"/>
                <a:cs typeface="Microsoft Sans Serif"/>
              </a:rPr>
              <a:t> </a:t>
            </a:r>
            <a:r>
              <a:rPr sz="1600" spc="-20" dirty="0">
                <a:latin typeface="Corbel" panose="020B0503020204020204" pitchFamily="34" charset="0"/>
                <a:cs typeface="Microsoft Sans Serif"/>
              </a:rPr>
              <a:t>ﬁnancial</a:t>
            </a:r>
            <a:endParaRPr lang="en-US" sz="1600" spc="-2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20" dirty="0">
              <a:latin typeface="Corbel" panose="020B0503020204020204" pitchFamily="34" charset="0"/>
              <a:cs typeface="Microsoft Sans Serif"/>
            </a:endParaRPr>
          </a:p>
          <a:p>
            <a:pPr marL="379095" indent="-367030">
              <a:lnSpc>
                <a:spcPct val="100000"/>
              </a:lnSpc>
              <a:spcBef>
                <a:spcPts val="100"/>
              </a:spcBef>
              <a:buClr>
                <a:srgbClr val="63D197"/>
              </a:buClr>
              <a:buFont typeface="Arial MT"/>
              <a:buChar char="●"/>
              <a:tabLst>
                <a:tab pos="379095" algn="l"/>
                <a:tab pos="379730" algn="l"/>
              </a:tabLst>
            </a:pPr>
            <a:r>
              <a:rPr lang="en-US" sz="1600" spc="-95" dirty="0">
                <a:latin typeface="Corbel" panose="020B0503020204020204" pitchFamily="34" charset="0"/>
                <a:cs typeface="Microsoft Sans Serif"/>
              </a:rPr>
              <a:t>You</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don’t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want</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20" dirty="0">
                <a:latin typeface="Corbel" panose="020B0503020204020204" pitchFamily="34" charset="0"/>
                <a:cs typeface="Microsoft Sans Serif"/>
              </a:rPr>
              <a:t> </a:t>
            </a:r>
            <a:r>
              <a:rPr lang="en-US" sz="1600" spc="20" dirty="0">
                <a:latin typeface="Corbel" panose="020B0503020204020204" pitchFamily="34" charset="0"/>
                <a:cs typeface="Microsoft Sans Serif"/>
              </a:rPr>
              <a:t>get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more</a:t>
            </a:r>
            <a:r>
              <a:rPr lang="en-US" sz="1600" spc="-15" dirty="0">
                <a:latin typeface="Corbel" panose="020B0503020204020204" pitchFamily="34" charset="0"/>
                <a:cs typeface="Microsoft Sans Serif"/>
              </a:rPr>
              <a:t> data</a:t>
            </a:r>
            <a:endParaRPr lang="en-US"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15" dirty="0">
                <a:latin typeface="Corbel" panose="020B0503020204020204" pitchFamily="34" charset="0"/>
                <a:cs typeface="Microsoft Sans Serif"/>
              </a:rPr>
              <a:t>Emergent, time-sensitive scenarios</a:t>
            </a:r>
            <a:endParaRPr lang="en-US"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600" spc="-15" dirty="0">
                <a:latin typeface="Corbel" panose="020B0503020204020204" pitchFamily="34" charset="0"/>
                <a:cs typeface="Microsoft Sans Serif"/>
              </a:rPr>
              <a:t>Something</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new</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happened</a:t>
            </a:r>
            <a:r>
              <a:rPr lang="en-US" sz="1600" dirty="0">
                <a:latin typeface="Corbel" panose="020B0503020204020204" pitchFamily="34" charset="0"/>
                <a:cs typeface="Microsoft Sans Serif"/>
              </a:rPr>
              <a:t>—</a:t>
            </a:r>
            <a:r>
              <a:rPr lang="en-US" sz="1600" spc="5" dirty="0">
                <a:latin typeface="Corbel" panose="020B0503020204020204" pitchFamily="34" charset="0"/>
                <a:cs typeface="Microsoft Sans Serif"/>
              </a:rPr>
              <a:t>need</a:t>
            </a:r>
            <a:r>
              <a:rPr lang="en-US" sz="1600" spc="-3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30" dirty="0">
                <a:latin typeface="Corbel" panose="020B0503020204020204" pitchFamily="34" charset="0"/>
                <a:cs typeface="Microsoft Sans Serif"/>
              </a:rPr>
              <a:t> </a:t>
            </a:r>
            <a:r>
              <a:rPr lang="en-US" sz="1600" spc="-10" dirty="0">
                <a:latin typeface="Corbel" panose="020B0503020204020204" pitchFamily="34" charset="0"/>
                <a:cs typeface="Microsoft Sans Serif"/>
              </a:rPr>
              <a:t>react</a:t>
            </a:r>
            <a:r>
              <a:rPr lang="en-US" sz="1600" spc="-25" dirty="0">
                <a:latin typeface="Corbel" panose="020B0503020204020204" pitchFamily="34" charset="0"/>
                <a:cs typeface="Microsoft Sans Serif"/>
              </a:rPr>
              <a:t> </a:t>
            </a:r>
            <a:r>
              <a:rPr lang="en-US" sz="1600" spc="-10" dirty="0">
                <a:latin typeface="Corbel" panose="020B0503020204020204" pitchFamily="34" charset="0"/>
                <a:cs typeface="Microsoft Sans Serif"/>
              </a:rPr>
              <a:t>quickly!</a:t>
            </a: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1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3" name="object 6">
            <a:extLst>
              <a:ext uri="{FF2B5EF4-FFF2-40B4-BE49-F238E27FC236}">
                <a16:creationId xmlns:a16="http://schemas.microsoft.com/office/drawing/2014/main" id="{CD5D491F-C23F-7880-734A-E9C3233988BA}"/>
              </a:ext>
            </a:extLst>
          </p:cNvPr>
          <p:cNvSpPr txBox="1"/>
          <p:nvPr/>
        </p:nvSpPr>
        <p:spPr>
          <a:xfrm>
            <a:off x="3582034" y="3068792"/>
            <a:ext cx="3966210" cy="1490152"/>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600" spc="-40" dirty="0">
                <a:latin typeface="Corbel" panose="020B0503020204020204" pitchFamily="34" charset="0"/>
                <a:cs typeface="Microsoft Sans Serif"/>
              </a:rPr>
              <a:t>Training</a:t>
            </a:r>
            <a:r>
              <a:rPr sz="1600" spc="-15" dirty="0">
                <a:latin typeface="Corbel" panose="020B0503020204020204" pitchFamily="34" charset="0"/>
                <a:cs typeface="Microsoft Sans Serif"/>
              </a:rPr>
              <a:t> </a:t>
            </a:r>
            <a:r>
              <a:rPr sz="1600" spc="-35" dirty="0">
                <a:latin typeface="Corbel" panose="020B0503020204020204" pitchFamily="34" charset="0"/>
                <a:cs typeface="Microsoft Sans Serif"/>
              </a:rPr>
              <a:t>is</a:t>
            </a:r>
            <a:r>
              <a:rPr sz="1600" spc="-15" dirty="0">
                <a:latin typeface="Corbel" panose="020B0503020204020204" pitchFamily="34" charset="0"/>
                <a:cs typeface="Microsoft Sans Serif"/>
              </a:rPr>
              <a:t> sensitive</a:t>
            </a:r>
            <a:r>
              <a:rPr sz="1600" spc="-10" dirty="0">
                <a:latin typeface="Corbel" panose="020B0503020204020204" pitchFamily="34" charset="0"/>
                <a:cs typeface="Microsoft Sans Serif"/>
              </a:rPr>
              <a:t> </a:t>
            </a:r>
            <a:r>
              <a:rPr sz="1600" spc="25" dirty="0">
                <a:latin typeface="Corbel" panose="020B0503020204020204" pitchFamily="34" charset="0"/>
                <a:cs typeface="Microsoft Sans Serif"/>
              </a:rPr>
              <a:t>to</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hyperparams</a:t>
            </a:r>
            <a:endParaRPr sz="16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600" spc="10" dirty="0">
                <a:latin typeface="Corbel" panose="020B0503020204020204" pitchFamily="34" charset="0"/>
                <a:cs typeface="Microsoft Sans Serif"/>
              </a:rPr>
              <a:t>Not</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enough</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validation</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data</a:t>
            </a:r>
            <a:endParaRPr sz="16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600" spc="25" dirty="0">
                <a:latin typeface="Corbel" panose="020B0503020204020204" pitchFamily="34" charset="0"/>
                <a:cs typeface="Microsoft Sans Serif"/>
              </a:rPr>
              <a:t>We don’t quite understand how finetuning works</a:t>
            </a:r>
          </a:p>
          <a:p>
            <a:pPr marL="379095" indent="-367030">
              <a:buClr>
                <a:srgbClr val="63D197"/>
              </a:buClr>
              <a:buFont typeface="Arial MT"/>
              <a:buChar char="●"/>
              <a:tabLst>
                <a:tab pos="379095" algn="l"/>
                <a:tab pos="379730" algn="l"/>
              </a:tabLst>
            </a:pPr>
            <a:r>
              <a:rPr lang="en-US" sz="1600" spc="-30" dirty="0">
                <a:latin typeface="Corbel" panose="020B0503020204020204" pitchFamily="34" charset="0"/>
                <a:cs typeface="Microsoft Sans Serif"/>
              </a:rPr>
              <a:t>Expensive</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15" dirty="0">
                <a:latin typeface="Corbel" panose="020B0503020204020204" pitchFamily="34" charset="0"/>
                <a:cs typeface="Microsoft Sans Serif"/>
              </a:rPr>
              <a:t> </a:t>
            </a:r>
            <a:r>
              <a:rPr lang="en-US" sz="1600" spc="-25" dirty="0">
                <a:latin typeface="Corbel" panose="020B0503020204020204" pitchFamily="34" charset="0"/>
                <a:cs typeface="Microsoft Sans Serif"/>
              </a:rPr>
              <a:t>train,</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time</a:t>
            </a:r>
            <a:r>
              <a:rPr lang="en-US" sz="1600" spc="-15" dirty="0">
                <a:latin typeface="Corbel" panose="020B0503020204020204" pitchFamily="34" charset="0"/>
                <a:cs typeface="Microsoft Sans Serif"/>
              </a:rPr>
              <a:t> </a:t>
            </a:r>
            <a:r>
              <a:rPr lang="en-US" sz="1600" spc="-10" dirty="0">
                <a:latin typeface="Corbel" panose="020B0503020204020204" pitchFamily="34" charset="0"/>
                <a:cs typeface="Microsoft Sans Serif"/>
              </a:rPr>
              <a:t>and</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memory</a:t>
            </a:r>
            <a:endParaRPr lang="en-US" sz="1600" dirty="0">
              <a:latin typeface="Corbel" panose="020B0503020204020204" pitchFamily="34" charset="0"/>
              <a:cs typeface="Microsoft Sans Serif"/>
            </a:endParaRPr>
          </a:p>
          <a:p>
            <a:pPr marL="12065">
              <a:lnSpc>
                <a:spcPct val="100000"/>
              </a:lnSpc>
              <a:buClr>
                <a:srgbClr val="63D197"/>
              </a:buClr>
              <a:tabLst>
                <a:tab pos="379095" algn="l"/>
                <a:tab pos="379730" algn="l"/>
              </a:tabLst>
            </a:pP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23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fade">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342" y="520950"/>
            <a:ext cx="8333584" cy="443711"/>
          </a:xfrm>
          <a:prstGeom prst="rect">
            <a:avLst/>
          </a:prstGeom>
        </p:spPr>
        <p:txBody>
          <a:bodyPr vert="horz" wrap="square" lIns="0" tIns="12700" rIns="0" bIns="0" rtlCol="0">
            <a:spAutoFit/>
          </a:bodyPr>
          <a:lstStyle/>
          <a:p>
            <a:pPr marL="12700">
              <a:lnSpc>
                <a:spcPct val="100000"/>
              </a:lnSpc>
              <a:spcBef>
                <a:spcPts val="100"/>
              </a:spcBef>
            </a:pPr>
            <a:r>
              <a:rPr lang="en-US" sz="2800" spc="-45" dirty="0"/>
              <a:t>In-Context </a:t>
            </a:r>
            <a:r>
              <a:rPr lang="en-US" sz="2800" spc="-65" dirty="0"/>
              <a:t>Learning: </a:t>
            </a:r>
            <a:r>
              <a:rPr lang="en-US" sz="2800" spc="-25" dirty="0">
                <a:solidFill>
                  <a:srgbClr val="FF5252"/>
                </a:solidFill>
              </a:rPr>
              <a:t>Intellectually Intriguing</a:t>
            </a:r>
          </a:p>
        </p:txBody>
      </p:sp>
      <p:sp>
        <p:nvSpPr>
          <p:cNvPr id="6" name="Text Placeholder 5">
            <a:extLst>
              <a:ext uri="{FF2B5EF4-FFF2-40B4-BE49-F238E27FC236}">
                <a16:creationId xmlns:a16="http://schemas.microsoft.com/office/drawing/2014/main" id="{6A0104D5-1263-07DB-5B6A-A1E214BBA346}"/>
              </a:ext>
            </a:extLst>
          </p:cNvPr>
          <p:cNvSpPr>
            <a:spLocks noGrp="1"/>
          </p:cNvSpPr>
          <p:nvPr>
            <p:ph type="body" sz="quarter" idx="16"/>
          </p:nvPr>
        </p:nvSpPr>
        <p:spPr/>
        <p:txBody>
          <a:bodyPr/>
          <a:lstStyle/>
          <a:p>
            <a:r>
              <a:rPr lang="en-US" sz="1600" spc="-45" dirty="0">
                <a:solidFill>
                  <a:srgbClr val="616161"/>
                </a:solidFill>
                <a:latin typeface="Corbel" panose="020B0503020204020204" pitchFamily="34" charset="0"/>
                <a:cs typeface="Trebuchet MS"/>
              </a:rPr>
              <a:t>Potential</a:t>
            </a:r>
            <a:r>
              <a:rPr lang="en-US" sz="1600" spc="-85"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test</a:t>
            </a:r>
            <a:r>
              <a:rPr lang="en-US" sz="1600" spc="-80" dirty="0">
                <a:solidFill>
                  <a:srgbClr val="616161"/>
                </a:solidFill>
                <a:latin typeface="Corbel" panose="020B0503020204020204" pitchFamily="34" charset="0"/>
                <a:cs typeface="Trebuchet MS"/>
              </a:rPr>
              <a:t> </a:t>
            </a:r>
            <a:r>
              <a:rPr lang="en-US" sz="1600" spc="-65" dirty="0">
                <a:solidFill>
                  <a:srgbClr val="616161"/>
                </a:solidFill>
                <a:latin typeface="Corbel" panose="020B0503020204020204" pitchFamily="34" charset="0"/>
                <a:cs typeface="Trebuchet MS"/>
              </a:rPr>
              <a:t>for</a:t>
            </a:r>
            <a:r>
              <a:rPr lang="en-US" sz="1600" spc="-80" dirty="0">
                <a:solidFill>
                  <a:srgbClr val="616161"/>
                </a:solidFill>
                <a:latin typeface="Corbel" panose="020B0503020204020204" pitchFamily="34" charset="0"/>
                <a:cs typeface="Trebuchet MS"/>
              </a:rPr>
              <a:t> </a:t>
            </a:r>
            <a:r>
              <a:rPr lang="en-US" sz="1600" spc="-55" dirty="0">
                <a:solidFill>
                  <a:srgbClr val="616161"/>
                </a:solidFill>
                <a:latin typeface="Corbel" panose="020B0503020204020204" pitchFamily="34" charset="0"/>
                <a:cs typeface="Trebuchet MS"/>
              </a:rPr>
              <a:t>“Intelligent</a:t>
            </a:r>
            <a:r>
              <a:rPr lang="en-US" sz="1600" spc="-80"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Behavior”</a:t>
            </a:r>
          </a:p>
          <a:p>
            <a:endParaRPr lang="en-US" spc="-45" dirty="0">
              <a:solidFill>
                <a:srgbClr val="616161"/>
              </a:solidFill>
              <a:latin typeface="Corbel" panose="020B0503020204020204" pitchFamily="34" charset="0"/>
              <a:cs typeface="Trebuchet MS"/>
            </a:endParaRPr>
          </a:p>
          <a:p>
            <a:endParaRPr lang="en-US" sz="1600" spc="-45" dirty="0">
              <a:solidFill>
                <a:srgbClr val="616161"/>
              </a:solidFill>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latin typeface="Corbel" panose="020B0503020204020204" pitchFamily="34" charset="0"/>
              <a:cs typeface="Trebuchet MS"/>
            </a:endParaRPr>
          </a:p>
          <a:p>
            <a:r>
              <a:rPr lang="en-US" sz="1600" spc="5" dirty="0">
                <a:solidFill>
                  <a:srgbClr val="616161"/>
                </a:solidFill>
                <a:latin typeface="Corbel" panose="020B0503020204020204" pitchFamily="34" charset="0"/>
                <a:cs typeface="Trebuchet MS"/>
              </a:rPr>
              <a:t>Insights</a:t>
            </a:r>
            <a:r>
              <a:rPr lang="en-US" sz="1600" spc="-85" dirty="0">
                <a:solidFill>
                  <a:srgbClr val="616161"/>
                </a:solidFill>
                <a:latin typeface="Corbel" panose="020B0503020204020204" pitchFamily="34" charset="0"/>
                <a:cs typeface="Trebuchet MS"/>
              </a:rPr>
              <a:t> </a:t>
            </a:r>
            <a:r>
              <a:rPr lang="en-US" sz="1600" spc="-50" dirty="0">
                <a:solidFill>
                  <a:srgbClr val="616161"/>
                </a:solidFill>
                <a:latin typeface="Corbel" panose="020B0503020204020204" pitchFamily="34" charset="0"/>
                <a:cs typeface="Trebuchet MS"/>
              </a:rPr>
              <a:t>into</a:t>
            </a:r>
            <a:r>
              <a:rPr lang="en-US" sz="1600" spc="-85" dirty="0">
                <a:solidFill>
                  <a:srgbClr val="616161"/>
                </a:solidFill>
                <a:latin typeface="Corbel" panose="020B0503020204020204" pitchFamily="34" charset="0"/>
                <a:cs typeface="Trebuchet MS"/>
              </a:rPr>
              <a:t> </a:t>
            </a:r>
            <a:r>
              <a:rPr lang="en-US" sz="1600" spc="20" dirty="0">
                <a:solidFill>
                  <a:srgbClr val="616161"/>
                </a:solidFill>
                <a:latin typeface="Corbel" panose="020B0503020204020204" pitchFamily="34" charset="0"/>
                <a:cs typeface="Trebuchet MS"/>
              </a:rPr>
              <a:t>Language</a:t>
            </a:r>
            <a:r>
              <a:rPr lang="en-US" sz="1600" spc="-8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Modeling</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4394941" y="1419226"/>
            <a:ext cx="4237990" cy="997709"/>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600" spc="-20" dirty="0">
                <a:latin typeface="Corbel" panose="020B0503020204020204" pitchFamily="34" charset="0"/>
                <a:cs typeface="Microsoft Sans Serif"/>
              </a:rPr>
              <a:t>Generalization </a:t>
            </a:r>
            <a:r>
              <a:rPr sz="1600" spc="-5" dirty="0">
                <a:latin typeface="Corbel" panose="020B0503020204020204" pitchFamily="34" charset="0"/>
                <a:cs typeface="Microsoft Sans Serif"/>
              </a:rPr>
              <a:t>from</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few</a:t>
            </a:r>
            <a:r>
              <a:rPr sz="1600" spc="-20" dirty="0">
                <a:latin typeface="Corbel" panose="020B0503020204020204" pitchFamily="34" charset="0"/>
                <a:cs typeface="Microsoft Sans Serif"/>
              </a:rPr>
              <a:t> examples</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Fundamental</a:t>
            </a:r>
            <a:r>
              <a:rPr sz="1600" spc="-25" dirty="0">
                <a:latin typeface="Corbel" panose="020B0503020204020204" pitchFamily="34" charset="0"/>
                <a:cs typeface="Microsoft Sans Serif"/>
              </a:rPr>
              <a:t> </a:t>
            </a:r>
            <a:r>
              <a:rPr sz="1600" spc="5" dirty="0">
                <a:latin typeface="Corbel" panose="020B0503020204020204" pitchFamily="34" charset="0"/>
                <a:cs typeface="Microsoft Sans Serif"/>
              </a:rPr>
              <a:t>piece</a:t>
            </a:r>
            <a:r>
              <a:rPr sz="1600" spc="-25" dirty="0">
                <a:latin typeface="Corbel" panose="020B0503020204020204" pitchFamily="34" charset="0"/>
                <a:cs typeface="Microsoft Sans Serif"/>
              </a:rPr>
              <a:t> </a:t>
            </a:r>
            <a:r>
              <a:rPr sz="1600" spc="15" dirty="0">
                <a:latin typeface="Corbel" panose="020B0503020204020204" pitchFamily="34" charset="0"/>
                <a:cs typeface="Microsoft Sans Serif"/>
              </a:rPr>
              <a:t>of</a:t>
            </a:r>
            <a:r>
              <a:rPr sz="1600" spc="-20" dirty="0">
                <a:latin typeface="Corbel" panose="020B0503020204020204" pitchFamily="34" charset="0"/>
                <a:cs typeface="Microsoft Sans Serif"/>
              </a:rPr>
              <a:t> </a:t>
            </a:r>
            <a:r>
              <a:rPr sz="16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600" dirty="0">
                <a:latin typeface="Corbel" panose="020B0503020204020204" pitchFamily="34" charset="0"/>
                <a:cs typeface="Microsoft Sans Serif"/>
              </a:rPr>
              <a:t>Often</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used</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in</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psychology</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10" dirty="0">
                <a:latin typeface="Corbel" panose="020B0503020204020204" pitchFamily="34" charset="0"/>
                <a:cs typeface="Microsoft Sans Serif"/>
              </a:rPr>
              <a:t>Quickly</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adjust </a:t>
            </a:r>
            <a:r>
              <a:rPr sz="1600" spc="25" dirty="0">
                <a:latin typeface="Corbel" panose="020B0503020204020204" pitchFamily="34" charset="0"/>
                <a:cs typeface="Microsoft Sans Serif"/>
              </a:rPr>
              <a:t>to</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environment</a:t>
            </a:r>
            <a:endParaRPr sz="16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object 6">
            <a:extLst>
              <a:ext uri="{FF2B5EF4-FFF2-40B4-BE49-F238E27FC236}">
                <a16:creationId xmlns:a16="http://schemas.microsoft.com/office/drawing/2014/main" id="{AAB8DD29-ED71-A633-701D-7467A3C4805F}"/>
              </a:ext>
            </a:extLst>
          </p:cNvPr>
          <p:cNvSpPr txBox="1"/>
          <p:nvPr/>
        </p:nvSpPr>
        <p:spPr>
          <a:xfrm>
            <a:off x="4416049" y="2711831"/>
            <a:ext cx="4385945" cy="997709"/>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6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25" dirty="0">
                <a:latin typeface="Corbel" panose="020B0503020204020204" pitchFamily="34" charset="0"/>
                <a:cs typeface="Microsoft Sans Serif"/>
              </a:rPr>
              <a:t> </a:t>
            </a:r>
            <a:r>
              <a:rPr sz="1600" dirty="0">
                <a:latin typeface="Corbel" panose="020B0503020204020204" pitchFamily="34" charset="0"/>
                <a:cs typeface="Microsoft Sans Serif"/>
              </a:rPr>
              <a:t>does</a:t>
            </a:r>
            <a:r>
              <a:rPr sz="1600" spc="-20" dirty="0">
                <a:latin typeface="Corbel" panose="020B0503020204020204" pitchFamily="34" charset="0"/>
                <a:cs typeface="Microsoft Sans Serif"/>
              </a:rPr>
              <a:t> </a:t>
            </a:r>
            <a:r>
              <a:rPr sz="1600" spc="-35" dirty="0">
                <a:latin typeface="Corbel" panose="020B0503020204020204" pitchFamily="34" charset="0"/>
                <a:cs typeface="Microsoft Sans Serif"/>
              </a:rPr>
              <a:t>an</a:t>
            </a:r>
            <a:r>
              <a:rPr sz="1600" spc="-20" dirty="0">
                <a:latin typeface="Corbel" panose="020B0503020204020204" pitchFamily="34" charset="0"/>
                <a:cs typeface="Microsoft Sans Serif"/>
              </a:rPr>
              <a:t> </a:t>
            </a:r>
            <a:r>
              <a:rPr sz="1600" spc="-70" dirty="0">
                <a:latin typeface="Corbel" panose="020B0503020204020204" pitchFamily="34" charset="0"/>
                <a:cs typeface="Microsoft Sans Serif"/>
              </a:rPr>
              <a:t>LLM</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“know”?</a:t>
            </a:r>
            <a:endParaRPr sz="16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are</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the</a:t>
            </a:r>
            <a:r>
              <a:rPr sz="1600" spc="-10" dirty="0">
                <a:latin typeface="Corbel" panose="020B0503020204020204" pitchFamily="34" charset="0"/>
                <a:cs typeface="Microsoft Sans Serif"/>
              </a:rPr>
              <a:t> </a:t>
            </a:r>
            <a:r>
              <a:rPr sz="1600" spc="-15" dirty="0">
                <a:latin typeface="Corbel" panose="020B0503020204020204" pitchFamily="34" charset="0"/>
                <a:cs typeface="Microsoft Sans Serif"/>
              </a:rPr>
              <a:t>biases/limitations </a:t>
            </a:r>
            <a:r>
              <a:rPr sz="1600" spc="15" dirty="0">
                <a:latin typeface="Corbel" panose="020B0503020204020204" pitchFamily="34" charset="0"/>
                <a:cs typeface="Microsoft Sans Serif"/>
              </a:rPr>
              <a:t>of</a:t>
            </a:r>
            <a:r>
              <a:rPr sz="1600" spc="-15" dirty="0">
                <a:latin typeface="Corbel" panose="020B0503020204020204" pitchFamily="34" charset="0"/>
                <a:cs typeface="Microsoft Sans Serif"/>
              </a:rPr>
              <a:t> </a:t>
            </a:r>
            <a:r>
              <a:rPr sz="1600" spc="-105" dirty="0">
                <a:latin typeface="Corbel" panose="020B0503020204020204" pitchFamily="34" charset="0"/>
                <a:cs typeface="Microsoft Sans Serif"/>
              </a:rPr>
              <a:t>LLMs?</a:t>
            </a:r>
            <a:endParaRPr lang="en-US" sz="16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600" spc="-105" dirty="0">
                <a:latin typeface="Corbel" panose="020B0503020204020204" pitchFamily="34" charset="0"/>
                <a:cs typeface="Microsoft Sans Serif"/>
              </a:rPr>
              <a:t>…</a:t>
            </a:r>
            <a:endParaRPr sz="1600" dirty="0">
              <a:latin typeface="Corbel" panose="020B0503020204020204" pitchFamily="34" charset="0"/>
              <a:cs typeface="Microsoft Sans Serif"/>
            </a:endParaRPr>
          </a:p>
        </p:txBody>
      </p:sp>
    </p:spTree>
    <p:extLst>
      <p:ext uri="{BB962C8B-B14F-4D97-AF65-F5344CB8AC3E}">
        <p14:creationId xmlns:p14="http://schemas.microsoft.com/office/powerpoint/2010/main" val="4201799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3" name="Text Placeholder 2">
            <a:extLst>
              <a:ext uri="{FF2B5EF4-FFF2-40B4-BE49-F238E27FC236}">
                <a16:creationId xmlns:a16="http://schemas.microsoft.com/office/drawing/2014/main" id="{B7943463-C3DE-6F7B-213F-6C0CC58C487A}"/>
              </a:ext>
            </a:extLst>
          </p:cNvPr>
          <p:cNvSpPr>
            <a:spLocks noGrp="1"/>
          </p:cNvSpPr>
          <p:nvPr>
            <p:ph type="body" sz="quarter" idx="16"/>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Adaptation via Fine-Tuning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074101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a:xfrm>
            <a:off x="113211" y="107119"/>
            <a:ext cx="9030789" cy="857542"/>
          </a:xfrm>
        </p:spPr>
        <p:txBody>
          <a:bodyPr>
            <a:normAutofit fontScale="90000"/>
          </a:bodyPr>
          <a:lstStyle/>
          <a:p>
            <a:r>
              <a:rPr lang="en-US" sz="2800" dirty="0"/>
              <a:t>The Broader Context: [Modern] Few-shot Learning</a:t>
            </a:r>
          </a:p>
        </p:txBody>
      </p:sp>
      <p:sp>
        <p:nvSpPr>
          <p:cNvPr id="3" name="Text Placeholder 2">
            <a:extLst>
              <a:ext uri="{FF2B5EF4-FFF2-40B4-BE49-F238E27FC236}">
                <a16:creationId xmlns:a16="http://schemas.microsoft.com/office/drawing/2014/main" id="{207C57BB-7177-B12A-8736-6502CF1C97B1}"/>
              </a:ext>
            </a:extLst>
          </p:cNvPr>
          <p:cNvSpPr>
            <a:spLocks noGrp="1"/>
          </p:cNvSpPr>
          <p:nvPr>
            <p:ph type="body" sz="quarter" idx="16"/>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822" y="582505"/>
            <a:ext cx="8519486" cy="382156"/>
          </a:xfrm>
          <a:prstGeom prst="rect">
            <a:avLst/>
          </a:prstGeom>
        </p:spPr>
        <p:txBody>
          <a:bodyPr vert="horz" wrap="square" lIns="0" tIns="12700" rIns="0" bIns="0" rtlCol="0">
            <a:spAutoFit/>
          </a:bodyPr>
          <a:lstStyle/>
          <a:p>
            <a:pPr marL="12700">
              <a:lnSpc>
                <a:spcPct val="100000"/>
              </a:lnSpc>
              <a:spcBef>
                <a:spcPts val="100"/>
              </a:spcBef>
            </a:pPr>
            <a:r>
              <a:rPr lang="en-US" sz="2400" spc="-55" dirty="0"/>
              <a:t>ICL as a General-Purpose Few-Show Learning Mechanism</a:t>
            </a:r>
            <a:endParaRPr sz="2400" spc="-55" dirty="0"/>
          </a:p>
        </p:txBody>
      </p:sp>
      <p:sp>
        <p:nvSpPr>
          <p:cNvPr id="12" name="Text Placeholder 11">
            <a:extLst>
              <a:ext uri="{FF2B5EF4-FFF2-40B4-BE49-F238E27FC236}">
                <a16:creationId xmlns:a16="http://schemas.microsoft.com/office/drawing/2014/main" id="{D3E58B55-D182-4F77-1D8B-353AD94CE119}"/>
              </a:ext>
            </a:extLst>
          </p:cNvPr>
          <p:cNvSpPr>
            <a:spLocks noGrp="1"/>
          </p:cNvSpPr>
          <p:nvPr>
            <p:ph type="body" sz="quarter" idx="16"/>
          </p:nvPr>
        </p:nvSpPr>
        <p:spPr/>
        <p:txBody>
          <a:bodyPr/>
          <a:lstStyle/>
          <a:p>
            <a:endParaRPr lang="en-US"/>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C00000"/>
                </a:solidFill>
                <a:latin typeface="Corbel" panose="020B0503020204020204" pitchFamily="34" charset="0"/>
              </a:rPr>
              <a:t>A </a:t>
            </a:r>
            <a:r>
              <a:rPr sz="1900" spc="-50" dirty="0">
                <a:solidFill>
                  <a:srgbClr val="C00000"/>
                </a:solidFill>
                <a:latin typeface="Corbel" panose="020B0503020204020204" pitchFamily="34" charset="0"/>
              </a:rPr>
              <a:t>few-shot</a:t>
            </a:r>
            <a:r>
              <a:rPr sz="1900" spc="-75" dirty="0">
                <a:solidFill>
                  <a:srgbClr val="C00000"/>
                </a:solidFill>
                <a:latin typeface="Corbel" panose="020B0503020204020204" pitchFamily="34" charset="0"/>
              </a:rPr>
              <a:t> </a:t>
            </a:r>
            <a:r>
              <a:rPr sz="1900" spc="-25" dirty="0">
                <a:solidFill>
                  <a:srgbClr val="C00000"/>
                </a:solidFill>
                <a:latin typeface="Corbel" panose="020B0503020204020204" pitchFamily="34" charset="0"/>
              </a:rPr>
              <a:t>learner</a:t>
            </a:r>
            <a:endParaRPr sz="1900" dirty="0">
              <a:solidFill>
                <a:srgbClr val="C00000"/>
              </a:solidFill>
              <a:latin typeface="Corbel" panose="020B0503020204020204" pitchFamily="34" charset="0"/>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147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6775-B326-94F1-88EB-E3A246EF99C4}"/>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7E3A586-4366-38AC-B708-598D31E8B98D}"/>
              </a:ext>
            </a:extLst>
          </p:cNvPr>
          <p:cNvSpPr>
            <a:spLocks noGrp="1"/>
          </p:cNvSpPr>
          <p:nvPr>
            <p:ph type="body" sz="quarter" idx="16"/>
          </p:nvPr>
        </p:nvSpPr>
        <p:spPr/>
        <p:txBody>
          <a:bodyPr/>
          <a:lstStyle/>
          <a:p>
            <a:r>
              <a:rPr lang="en-US" dirty="0"/>
              <a:t>ICL is a surprising phenomenon </a:t>
            </a:r>
            <a:br>
              <a:rPr lang="en-US" dirty="0"/>
            </a:br>
            <a:r>
              <a:rPr lang="en-US" dirty="0"/>
              <a:t>that came out of large-scale pre-training LMs. </a:t>
            </a:r>
          </a:p>
          <a:p>
            <a:endParaRPr lang="en-US" dirty="0"/>
          </a:p>
          <a:p>
            <a:r>
              <a:rPr lang="en-US" dirty="0"/>
              <a:t>It allows test-time adaptation via examples. </a:t>
            </a:r>
          </a:p>
          <a:p>
            <a:pPr lvl="1"/>
            <a:r>
              <a:rPr lang="en-US" dirty="0"/>
              <a:t>Few examples are often enough—data efficient!  </a:t>
            </a:r>
          </a:p>
          <a:p>
            <a:pPr lvl="1"/>
            <a:r>
              <a:rPr lang="en-US" dirty="0"/>
              <a:t>No parameter updates—no model replicas! </a:t>
            </a:r>
          </a:p>
          <a:p>
            <a:pPr lvl="1"/>
            <a:endParaRPr lang="en-US" dirty="0"/>
          </a:p>
          <a:p>
            <a:r>
              <a:rPr lang="en-US" dirty="0"/>
              <a:t>When does it work? What are its strength or weaknesses? 🤔</a:t>
            </a:r>
          </a:p>
        </p:txBody>
      </p:sp>
      <p:pic>
        <p:nvPicPr>
          <p:cNvPr id="4" name="Picture 2" descr="Extrapolating to Unnatural Language Processing with GPT-3's In-context  Learning: The Good, the Bad, and the Mysterious | SAIL Blog">
            <a:extLst>
              <a:ext uri="{FF2B5EF4-FFF2-40B4-BE49-F238E27FC236}">
                <a16:creationId xmlns:a16="http://schemas.microsoft.com/office/drawing/2014/main" id="{832F6E22-300B-AF58-C9DD-B2DEE3947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5071526" y="107119"/>
            <a:ext cx="3979022" cy="174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44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31AA5-746A-8B33-ACF5-F1DFE8396ED1}"/>
              </a:ext>
            </a:extLst>
          </p:cNvPr>
          <p:cNvSpPr>
            <a:spLocks noGrp="1"/>
          </p:cNvSpPr>
          <p:nvPr>
            <p:ph type="body" sz="quarter" idx="16"/>
          </p:nvPr>
        </p:nvSpPr>
        <p:spPr/>
        <p:txBody>
          <a:bodyPr anchor="ctr"/>
          <a:lstStyle/>
          <a:p>
            <a:pPr algn="ctr"/>
            <a:r>
              <a:rPr lang="en-US" sz="6600" dirty="0"/>
              <a:t>ICL’s Sensitivity </a:t>
            </a:r>
          </a:p>
        </p:txBody>
      </p:sp>
      <p:sp>
        <p:nvSpPr>
          <p:cNvPr id="3" name="Text Placeholder 2">
            <a:extLst>
              <a:ext uri="{FF2B5EF4-FFF2-40B4-BE49-F238E27FC236}">
                <a16:creationId xmlns:a16="http://schemas.microsoft.com/office/drawing/2014/main" id="{383ED3E2-EDAB-3F38-4565-BC502CDACF3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4586963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EC238CFF-B30D-6A47-68EC-7DDFC453FF5E}"/>
              </a:ext>
            </a:extLst>
          </p:cNvPr>
          <p:cNvSpPr>
            <a:spLocks noGrp="1"/>
          </p:cNvSpPr>
          <p:nvPr>
            <p:ph type="body" sz="quarter" idx="16"/>
          </p:nvPr>
        </p:nvSpPr>
        <p:spPr/>
        <p:txBody>
          <a:bodyPr/>
          <a:lstStyle/>
          <a:p>
            <a:endParaRPr lang="en-US"/>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4294967295"/>
          </p:nvPr>
        </p:nvPicPr>
        <p:blipFill>
          <a:blip r:embed="rId2"/>
          <a:stretch>
            <a:fillRect/>
          </a:stretch>
        </p:blipFill>
        <p:spPr>
          <a:xfrm>
            <a:off x="0" y="1722438"/>
            <a:ext cx="5632450" cy="1698625"/>
          </a:xfrm>
          <a:prstGeom prst="rect">
            <a:avLst/>
          </a:prstGeo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A3EB7701-5AF1-04F2-CA50-0E046220BC46}"/>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6BA99D03-E05D-04F7-B2B2-2D380D870DBA}"/>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sp>
        <p:nvSpPr>
          <p:cNvPr id="3" name="Text Placeholder 2">
            <a:extLst>
              <a:ext uri="{FF2B5EF4-FFF2-40B4-BE49-F238E27FC236}">
                <a16:creationId xmlns:a16="http://schemas.microsoft.com/office/drawing/2014/main" id="{DCB4F6E9-C81B-0216-47A6-A04EDF41D678}"/>
              </a:ext>
            </a:extLst>
          </p:cNvPr>
          <p:cNvSpPr>
            <a:spLocks noGrp="1"/>
          </p:cNvSpPr>
          <p:nvPr>
            <p:ph type="body" sz="quarter" idx="16"/>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4294967295"/>
          </p:nvPr>
        </p:nvPicPr>
        <p:blipFill>
          <a:blip r:embed="rId2"/>
          <a:stretch>
            <a:fillRect/>
          </a:stretch>
        </p:blipFill>
        <p:spPr>
          <a:xfrm>
            <a:off x="0" y="1328738"/>
            <a:ext cx="7351713" cy="2873375"/>
          </a:xfrm>
          <a:prstGeom prst="rect">
            <a:avLst/>
          </a:prstGeo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ABAB0B06-4F11-2470-24AD-2AA5E134D3C7}"/>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7D32444B-B5F2-08BB-373A-24B4624FD61C}"/>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CC0D-6F03-65F5-39E5-76F6AA6CACA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6F1E261-94D6-12D9-AF99-49FF7F592328}"/>
              </a:ext>
            </a:extLst>
          </p:cNvPr>
          <p:cNvSpPr>
            <a:spLocks noGrp="1"/>
          </p:cNvSpPr>
          <p:nvPr>
            <p:ph type="body" sz="quarter" idx="16"/>
          </p:nvPr>
        </p:nvSpPr>
        <p:spPr/>
        <p:txBody>
          <a:bodyPr/>
          <a:lstStyle/>
          <a:p>
            <a:endParaRPr lang="en-US"/>
          </a:p>
        </p:txBody>
      </p:sp>
      <p:pic>
        <p:nvPicPr>
          <p:cNvPr id="5" name="Picture 4" descr="A diagram of a blue cylinder&#10;&#10;Description automatically generated">
            <a:extLst>
              <a:ext uri="{FF2B5EF4-FFF2-40B4-BE49-F238E27FC236}">
                <a16:creationId xmlns:a16="http://schemas.microsoft.com/office/drawing/2014/main" id="{ADCD360B-346E-B846-AC41-96F94CFEFCB5}"/>
              </a:ext>
            </a:extLst>
          </p:cNvPr>
          <p:cNvPicPr>
            <a:picLocks noChangeAspect="1"/>
          </p:cNvPicPr>
          <p:nvPr/>
        </p:nvPicPr>
        <p:blipFill>
          <a:blip r:embed="rId2"/>
          <a:stretch>
            <a:fillRect/>
          </a:stretch>
        </p:blipFill>
        <p:spPr>
          <a:xfrm>
            <a:off x="1155545" y="2438399"/>
            <a:ext cx="3894045" cy="2094524"/>
          </a:xfrm>
          <a:prstGeom prst="rect">
            <a:avLst/>
          </a:prstGeom>
        </p:spPr>
      </p:pic>
    </p:spTree>
    <p:extLst>
      <p:ext uri="{BB962C8B-B14F-4D97-AF65-F5344CB8AC3E}">
        <p14:creationId xmlns:p14="http://schemas.microsoft.com/office/powerpoint/2010/main" val="3259858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DE90053-1286-6D41-0C32-A856B803D8BE}"/>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C709AD2-D1D1-1499-8251-D2D5C0C6708B}"/>
              </a:ext>
            </a:extLst>
          </p:cNvPr>
          <p:cNvSpPr>
            <a:spLocks noGrp="1"/>
          </p:cNvSpPr>
          <p:nvPr>
            <p:ph type="body" sz="quarter" idx="16"/>
          </p:nvPr>
        </p:nvSpPr>
        <p:spPr/>
        <p:txBody>
          <a:bodyPr/>
          <a:lstStyle/>
          <a:p>
            <a:endParaRPr lang="en-US"/>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06AF2EEA-5B1A-80F6-FCD8-B51C512BC393}"/>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p:txBody>
          <a:bodyPr>
            <a:normAutofit fontScale="90000"/>
          </a:bodyPr>
          <a:lstStyle/>
          <a:p>
            <a:r>
              <a:rPr lang="en-US" dirty="0"/>
              <a:t>In-Context Learning: Sensitivity to Demo. Permutations </a:t>
            </a:r>
          </a:p>
        </p:txBody>
      </p:sp>
      <p:sp>
        <p:nvSpPr>
          <p:cNvPr id="2" name="Text Placeholder 1">
            <a:extLst>
              <a:ext uri="{FF2B5EF4-FFF2-40B4-BE49-F238E27FC236}">
                <a16:creationId xmlns:a16="http://schemas.microsoft.com/office/drawing/2014/main" id="{D45EC180-6638-2B66-F218-7BA410E1D24D}"/>
              </a:ext>
            </a:extLst>
          </p:cNvPr>
          <p:cNvSpPr>
            <a:spLocks noGrp="1"/>
          </p:cNvSpPr>
          <p:nvPr>
            <p:ph type="body" sz="quarter" idx="16"/>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a:xfrm>
            <a:off x="533919" y="1164226"/>
            <a:ext cx="8085415" cy="3077573"/>
          </a:xfrm>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type="body" sz="quarter" idx="16"/>
          </p:nvPr>
        </p:nvSpPr>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8841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type="body" sz="quarter" idx="16"/>
          </p:nvPr>
        </p:nvSpPr>
        <p:spPr/>
        <p:txBody>
          <a:bodyPr/>
          <a:lstStyle/>
          <a:p>
            <a:r>
              <a:rPr lang="en-US" spc="-15" dirty="0">
                <a:latin typeface="Corbel" panose="020B0503020204020204" pitchFamily="34" charset="0"/>
                <a:cs typeface="Roboto"/>
              </a:rPr>
              <a:t>In-context learning: </a:t>
            </a:r>
          </a:p>
          <a:p>
            <a:pPr lvl="1"/>
            <a:r>
              <a:rPr lang="en-US" spc="-15" dirty="0">
                <a:latin typeface="Corbel" panose="020B0503020204020204" pitchFamily="34" charset="0"/>
                <a:cs typeface="Roboto"/>
              </a:rPr>
              <a:t>Pre-trained LMs imitated examples provided in their context. (why??)</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20" dirty="0">
                <a:solidFill>
                  <a:srgbClr val="C00000"/>
                </a:solidFill>
                <a:latin typeface="Corbel" panose="020B0503020204020204" pitchFamily="34" charset="0"/>
                <a:cs typeface="Roboto"/>
              </a:rPr>
              <a:t>The choice of demonstrations, their order, wording, etc. </a:t>
            </a:r>
            <a:endParaRPr lang="en-US" spc="-45" dirty="0">
              <a:latin typeface="Corbel" panose="020B0503020204020204" pitchFamily="34" charset="0"/>
              <a:cs typeface="Roboto"/>
            </a:endParaRP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you want to an encoding </a:t>
            </a:r>
            <a:r>
              <a:rPr lang="en-US" spc="-15" dirty="0">
                <a:latin typeface="Corbel" panose="020B0503020204020204" pitchFamily="34" charset="0"/>
                <a:cs typeface="Roboto"/>
              </a:rPr>
              <a:t>that </a:t>
            </a:r>
            <a:r>
              <a:rPr lang="en-US" spc="-15" dirty="0">
                <a:solidFill>
                  <a:srgbClr val="C00000"/>
                </a:solidFill>
                <a:latin typeface="Corbel" panose="020B0503020204020204" pitchFamily="34" charset="0"/>
                <a:cs typeface="Roboto"/>
              </a:rPr>
              <a:t>makes your task similar to </a:t>
            </a:r>
            <a:r>
              <a:rPr lang="en-US" spc="-20" dirty="0">
                <a:solidFill>
                  <a:srgbClr val="C00000"/>
                </a:solidFill>
                <a:latin typeface="Corbel" panose="020B0503020204020204" pitchFamily="34" charset="0"/>
                <a:cs typeface="Roboto"/>
              </a:rPr>
              <a:t>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type="body" sz="quarter" idx="16"/>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3" name="object 3">
            <a:extLst>
              <a:ext uri="{FF2B5EF4-FFF2-40B4-BE49-F238E27FC236}">
                <a16:creationId xmlns:a16="http://schemas.microsoft.com/office/drawing/2014/main" id="{4AB2FF8A-6E9E-50A2-F97A-A1E549E90F43}"/>
              </a:ext>
            </a:extLst>
          </p:cNvPr>
          <p:cNvSpPr txBox="1"/>
          <p:nvPr/>
        </p:nvSpPr>
        <p:spPr>
          <a:xfrm>
            <a:off x="279611" y="2931384"/>
            <a:ext cx="1706352" cy="82458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2BC41DC9-2CE8-0DDF-648A-9168F8C5D762}"/>
              </a:ext>
            </a:extLst>
          </p:cNvPr>
          <p:cNvSpPr txBox="1"/>
          <p:nvPr/>
        </p:nvSpPr>
        <p:spPr>
          <a:xfrm>
            <a:off x="25145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4FDF8D8C-478B-6936-C6B0-D0824805DC0A}"/>
              </a:ext>
            </a:extLst>
          </p:cNvPr>
          <p:cNvGrpSpPr/>
          <p:nvPr/>
        </p:nvGrpSpPr>
        <p:grpSpPr>
          <a:xfrm>
            <a:off x="2359881" y="2360071"/>
            <a:ext cx="4672330" cy="2005610"/>
            <a:chOff x="2224149" y="1405941"/>
            <a:chExt cx="4672330" cy="2216785"/>
          </a:xfrm>
        </p:grpSpPr>
        <p:sp>
          <p:nvSpPr>
            <p:cNvPr id="8" name="object 6">
              <a:extLst>
                <a:ext uri="{FF2B5EF4-FFF2-40B4-BE49-F238E27FC236}">
                  <a16:creationId xmlns:a16="http://schemas.microsoft.com/office/drawing/2014/main" id="{8DE2D1E8-7AC8-6619-08D1-5948737AAF94}"/>
                </a:ext>
              </a:extLst>
            </p:cNvPr>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F65F55B7-2575-F5C2-9DBB-E61F45A7DF79}"/>
                </a:ext>
              </a:extLst>
            </p:cNvPr>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66F3CDF6-986B-2FE4-F791-81B8EA1FC575}"/>
              </a:ext>
            </a:extLst>
          </p:cNvPr>
          <p:cNvSpPr txBox="1"/>
          <p:nvPr/>
        </p:nvSpPr>
        <p:spPr>
          <a:xfrm>
            <a:off x="3671773" y="2933100"/>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11" name="object 9">
            <a:extLst>
              <a:ext uri="{FF2B5EF4-FFF2-40B4-BE49-F238E27FC236}">
                <a16:creationId xmlns:a16="http://schemas.microsoft.com/office/drawing/2014/main" id="{60EAF1B1-3B3C-10CF-1E2B-495B0194797D}"/>
              </a:ext>
            </a:extLst>
          </p:cNvPr>
          <p:cNvSpPr txBox="1"/>
          <p:nvPr/>
        </p:nvSpPr>
        <p:spPr>
          <a:xfrm>
            <a:off x="34289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855878-D6F8-D2E0-C320-DE91B14E5225}"/>
              </a:ext>
            </a:extLst>
          </p:cNvPr>
          <p:cNvSpPr txBox="1"/>
          <p:nvPr/>
        </p:nvSpPr>
        <p:spPr>
          <a:xfrm>
            <a:off x="43433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70E41F07-CB8D-31DD-43DE-7F18AF1BA8B1}"/>
              </a:ext>
            </a:extLst>
          </p:cNvPr>
          <p:cNvSpPr txBox="1"/>
          <p:nvPr/>
        </p:nvSpPr>
        <p:spPr>
          <a:xfrm>
            <a:off x="5257784" y="4328510"/>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12">
            <a:extLst>
              <a:ext uri="{FF2B5EF4-FFF2-40B4-BE49-F238E27FC236}">
                <a16:creationId xmlns:a16="http://schemas.microsoft.com/office/drawing/2014/main" id="{50332332-FB19-B323-4155-58FE59AD9B73}"/>
              </a:ext>
            </a:extLst>
          </p:cNvPr>
          <p:cNvSpPr txBox="1"/>
          <p:nvPr/>
        </p:nvSpPr>
        <p:spPr>
          <a:xfrm>
            <a:off x="61721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6" name="TextBox 15">
            <a:extLst>
              <a:ext uri="{FF2B5EF4-FFF2-40B4-BE49-F238E27FC236}">
                <a16:creationId xmlns:a16="http://schemas.microsoft.com/office/drawing/2014/main" id="{67C55E2B-971F-B686-4D57-FF92C5F3FE4D}"/>
              </a:ext>
            </a:extLst>
          </p:cNvPr>
          <p:cNvSpPr txBox="1"/>
          <p:nvPr/>
        </p:nvSpPr>
        <p:spPr>
          <a:xfrm>
            <a:off x="2628884" y="2086972"/>
            <a:ext cx="807244" cy="307777"/>
          </a:xfrm>
          <a:prstGeom prst="rect">
            <a:avLst/>
          </a:prstGeom>
          <a:noFill/>
        </p:spPr>
        <p:txBody>
          <a:bodyPr wrap="square">
            <a:spAutoFit/>
          </a:bodyPr>
          <a:lstStyle/>
          <a:p>
            <a:pPr marL="12700">
              <a:lnSpc>
                <a:spcPct val="100000"/>
              </a:lnSpc>
              <a:spcBef>
                <a:spcPts val="500"/>
              </a:spcBef>
            </a:pPr>
            <a:r>
              <a:rPr lang="en-US" sz="1400" spc="25" dirty="0">
                <a:latin typeface="Corbel" panose="020B0503020204020204" pitchFamily="34" charset="0"/>
              </a:rPr>
              <a:t>100</a:t>
            </a:r>
            <a:endParaRPr lang="en-US" sz="1400" dirty="0">
              <a:latin typeface="Corbel" panose="020B0503020204020204" pitchFamily="34" charset="0"/>
            </a:endParaRPr>
          </a:p>
        </p:txBody>
      </p:sp>
      <p:sp>
        <p:nvSpPr>
          <p:cNvPr id="17" name="object 13">
            <a:extLst>
              <a:ext uri="{FF2B5EF4-FFF2-40B4-BE49-F238E27FC236}">
                <a16:creationId xmlns:a16="http://schemas.microsoft.com/office/drawing/2014/main" id="{2C219314-A70F-BEDE-D6C7-1B95776D2CD0}"/>
              </a:ext>
            </a:extLst>
          </p:cNvPr>
          <p:cNvSpPr txBox="1"/>
          <p:nvPr/>
        </p:nvSpPr>
        <p:spPr>
          <a:xfrm>
            <a:off x="6187025" y="2427184"/>
            <a:ext cx="2775903" cy="978473"/>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a:t>
            </a:r>
            <a:endParaRPr sz="1400" dirty="0">
              <a:latin typeface="Corbel" panose="020B0503020204020204" pitchFamily="34" charset="0"/>
            </a:endParaRPr>
          </a:p>
        </p:txBody>
      </p:sp>
      <p:sp>
        <p:nvSpPr>
          <p:cNvPr id="18" name="object 7">
            <a:extLst>
              <a:ext uri="{FF2B5EF4-FFF2-40B4-BE49-F238E27FC236}">
                <a16:creationId xmlns:a16="http://schemas.microsoft.com/office/drawing/2014/main" id="{2152574A-02C6-CE6F-7CFF-66A8EFC51F53}"/>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35718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A846-66DA-D8D1-43AA-52C219726ABF}"/>
              </a:ext>
            </a:extLst>
          </p:cNvPr>
          <p:cNvSpPr>
            <a:spLocks noGrp="1"/>
          </p:cNvSpPr>
          <p:nvPr>
            <p:ph type="title"/>
          </p:nvPr>
        </p:nvSpPr>
        <p:spPr/>
        <p:txBody>
          <a:bodyPr/>
          <a:lstStyle/>
          <a:p>
            <a:r>
              <a:rPr lang="en-US" dirty="0"/>
              <a:t>Fine-Tuning for Tasks </a:t>
            </a:r>
          </a:p>
        </p:txBody>
      </p:sp>
      <p:sp>
        <p:nvSpPr>
          <p:cNvPr id="3" name="Text Placeholder 2">
            <a:extLst>
              <a:ext uri="{FF2B5EF4-FFF2-40B4-BE49-F238E27FC236}">
                <a16:creationId xmlns:a16="http://schemas.microsoft.com/office/drawing/2014/main" id="{5BF41BCF-8B33-A51D-8F8B-05F0449E0B0C}"/>
              </a:ext>
            </a:extLst>
          </p:cNvPr>
          <p:cNvSpPr>
            <a:spLocks noGrp="1"/>
          </p:cNvSpPr>
          <p:nvPr>
            <p:ph type="body" sz="quarter" idx="16"/>
          </p:nvPr>
        </p:nvSpPr>
        <p:spPr/>
        <p:txBody>
          <a:bodyPr/>
          <a:lstStyle/>
          <a:p>
            <a:endParaRPr lang="en-US"/>
          </a:p>
        </p:txBody>
      </p:sp>
      <p:pic>
        <p:nvPicPr>
          <p:cNvPr id="5" name="Picture 4" descr="A diagram of a model&#10;&#10;Description automatically generated">
            <a:extLst>
              <a:ext uri="{FF2B5EF4-FFF2-40B4-BE49-F238E27FC236}">
                <a16:creationId xmlns:a16="http://schemas.microsoft.com/office/drawing/2014/main" id="{4438E848-C11D-66A8-8503-90711CC712CF}"/>
              </a:ext>
            </a:extLst>
          </p:cNvPr>
          <p:cNvPicPr>
            <a:picLocks noChangeAspect="1"/>
          </p:cNvPicPr>
          <p:nvPr/>
        </p:nvPicPr>
        <p:blipFill>
          <a:blip r:embed="rId3"/>
          <a:stretch>
            <a:fillRect/>
          </a:stretch>
        </p:blipFill>
        <p:spPr>
          <a:xfrm>
            <a:off x="1237664" y="2468517"/>
            <a:ext cx="6441429" cy="2240818"/>
          </a:xfrm>
          <a:prstGeom prst="rect">
            <a:avLst/>
          </a:prstGeom>
        </p:spPr>
      </p:pic>
    </p:spTree>
    <p:extLst>
      <p:ext uri="{BB962C8B-B14F-4D97-AF65-F5344CB8AC3E}">
        <p14:creationId xmlns:p14="http://schemas.microsoft.com/office/powerpoint/2010/main" val="193953545"/>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a:t>
            </a:r>
            <a:r>
              <a:rPr lang="en-US"/>
              <a:t>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5" name="object 3">
            <a:extLst>
              <a:ext uri="{FF2B5EF4-FFF2-40B4-BE49-F238E27FC236}">
                <a16:creationId xmlns:a16="http://schemas.microsoft.com/office/drawing/2014/main" id="{996944D9-7975-1579-743C-C66756D4F768}"/>
              </a:ext>
            </a:extLst>
          </p:cNvPr>
          <p:cNvSpPr txBox="1"/>
          <p:nvPr/>
        </p:nvSpPr>
        <p:spPr>
          <a:xfrm>
            <a:off x="524666" y="2870237"/>
            <a:ext cx="1401356" cy="751488"/>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5BBBF5B0-6A6A-58B8-060B-D12DA87D845B}"/>
              </a:ext>
            </a:extLst>
          </p:cNvPr>
          <p:cNvSpPr txBox="1"/>
          <p:nvPr/>
        </p:nvSpPr>
        <p:spPr>
          <a:xfrm>
            <a:off x="24350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62DF88A7-6401-3C68-7A2C-A0C5DBC5CF6E}"/>
              </a:ext>
            </a:extLst>
          </p:cNvPr>
          <p:cNvGrpSpPr/>
          <p:nvPr/>
        </p:nvGrpSpPr>
        <p:grpSpPr>
          <a:xfrm>
            <a:off x="2172881" y="2402346"/>
            <a:ext cx="3812540" cy="1995805"/>
            <a:chOff x="2665800" y="1626476"/>
            <a:chExt cx="3812540" cy="1995805"/>
          </a:xfrm>
        </p:grpSpPr>
        <p:sp>
          <p:nvSpPr>
            <p:cNvPr id="8" name="object 6">
              <a:extLst>
                <a:ext uri="{FF2B5EF4-FFF2-40B4-BE49-F238E27FC236}">
                  <a16:creationId xmlns:a16="http://schemas.microsoft.com/office/drawing/2014/main" id="{575D0E42-04BD-1CCB-17DD-8CCDA6745979}"/>
                </a:ext>
              </a:extLst>
            </p:cNvPr>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20081F57-D5F9-A395-3431-46BD62A4C119}"/>
                </a:ext>
              </a:extLst>
            </p:cNvPr>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25DE99F1-DB81-8A15-5BF3-738E2B022740}"/>
              </a:ext>
            </a:extLst>
          </p:cNvPr>
          <p:cNvSpPr txBox="1"/>
          <p:nvPr/>
        </p:nvSpPr>
        <p:spPr>
          <a:xfrm>
            <a:off x="33494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11" name="object 9">
            <a:extLst>
              <a:ext uri="{FF2B5EF4-FFF2-40B4-BE49-F238E27FC236}">
                <a16:creationId xmlns:a16="http://schemas.microsoft.com/office/drawing/2014/main" id="{27A1B65E-48AA-2C84-A1B5-ACC1A749A0A5}"/>
              </a:ext>
            </a:extLst>
          </p:cNvPr>
          <p:cNvSpPr txBox="1"/>
          <p:nvPr/>
        </p:nvSpPr>
        <p:spPr>
          <a:xfrm>
            <a:off x="42638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EA2189-7BC0-F939-594E-35D661D6A276}"/>
              </a:ext>
            </a:extLst>
          </p:cNvPr>
          <p:cNvSpPr txBox="1"/>
          <p:nvPr/>
        </p:nvSpPr>
        <p:spPr>
          <a:xfrm>
            <a:off x="520389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92FCD0EA-8F8B-7C87-1B6F-8BE19F74252A}"/>
              </a:ext>
            </a:extLst>
          </p:cNvPr>
          <p:cNvSpPr txBox="1"/>
          <p:nvPr/>
        </p:nvSpPr>
        <p:spPr>
          <a:xfrm>
            <a:off x="3507768" y="275610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4" name="object 12">
            <a:extLst>
              <a:ext uri="{FF2B5EF4-FFF2-40B4-BE49-F238E27FC236}">
                <a16:creationId xmlns:a16="http://schemas.microsoft.com/office/drawing/2014/main" id="{1C7EEA85-0F88-C775-131B-CBE0EE8E01C1}"/>
              </a:ext>
            </a:extLst>
          </p:cNvPr>
          <p:cNvSpPr txBox="1"/>
          <p:nvPr/>
        </p:nvSpPr>
        <p:spPr>
          <a:xfrm>
            <a:off x="4422168" y="279885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5" name="object 13">
            <a:extLst>
              <a:ext uri="{FF2B5EF4-FFF2-40B4-BE49-F238E27FC236}">
                <a16:creationId xmlns:a16="http://schemas.microsoft.com/office/drawing/2014/main" id="{CE001453-08F0-ED18-66D9-A477AD8C0CCA}"/>
              </a:ext>
            </a:extLst>
          </p:cNvPr>
          <p:cNvSpPr txBox="1"/>
          <p:nvPr/>
        </p:nvSpPr>
        <p:spPr>
          <a:xfrm>
            <a:off x="5336569" y="385087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6" name="TextBox 15">
            <a:extLst>
              <a:ext uri="{FF2B5EF4-FFF2-40B4-BE49-F238E27FC236}">
                <a16:creationId xmlns:a16="http://schemas.microsoft.com/office/drawing/2014/main" id="{8A103C79-AF7A-74BE-A029-51190F669FC2}"/>
              </a:ext>
            </a:extLst>
          </p:cNvPr>
          <p:cNvSpPr txBox="1"/>
          <p:nvPr/>
        </p:nvSpPr>
        <p:spPr>
          <a:xfrm>
            <a:off x="2514853" y="2122553"/>
            <a:ext cx="457200" cy="307777"/>
          </a:xfrm>
          <a:prstGeom prst="rect">
            <a:avLst/>
          </a:prstGeom>
          <a:noFill/>
        </p:spPr>
        <p:txBody>
          <a:bodyPr wrap="square">
            <a:spAutoFit/>
          </a:bodyPr>
          <a:lstStyle/>
          <a:p>
            <a:pPr marL="13970">
              <a:lnSpc>
                <a:spcPct val="100000"/>
              </a:lnSpc>
            </a:pPr>
            <a:r>
              <a:rPr lang="en-US" sz="1400" spc="25" dirty="0">
                <a:latin typeface="Corbel" panose="020B0503020204020204" pitchFamily="34" charset="0"/>
              </a:rPr>
              <a:t>90</a:t>
            </a:r>
            <a:endParaRPr lang="en-US" sz="1400" dirty="0">
              <a:latin typeface="Corbel" panose="020B0503020204020204" pitchFamily="34" charset="0"/>
            </a:endParaRPr>
          </a:p>
        </p:txBody>
      </p:sp>
      <p:sp>
        <p:nvSpPr>
          <p:cNvPr id="17" name="object 14">
            <a:extLst>
              <a:ext uri="{FF2B5EF4-FFF2-40B4-BE49-F238E27FC236}">
                <a16:creationId xmlns:a16="http://schemas.microsoft.com/office/drawing/2014/main" id="{8FB5B8ED-C709-A5B4-3FB8-ACF7FD74092B}"/>
              </a:ext>
            </a:extLst>
          </p:cNvPr>
          <p:cNvSpPr txBox="1"/>
          <p:nvPr/>
        </p:nvSpPr>
        <p:spPr>
          <a:xfrm>
            <a:off x="5497960" y="2074161"/>
            <a:ext cx="3294351" cy="1270861"/>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 </a:t>
            </a: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
        <p:nvSpPr>
          <p:cNvPr id="18" name="object 7">
            <a:extLst>
              <a:ext uri="{FF2B5EF4-FFF2-40B4-BE49-F238E27FC236}">
                <a16:creationId xmlns:a16="http://schemas.microsoft.com/office/drawing/2014/main" id="{9B42F983-1989-DC11-591D-D5BE3BB7F306}"/>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704039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a:bodyPr>
          <a:lstStyle/>
          <a:p>
            <a:r>
              <a:rPr lang="en-US" spc="-30" dirty="0"/>
              <a:t>Surface </a:t>
            </a:r>
            <a:r>
              <a:rPr lang="en-US" spc="-15" dirty="0"/>
              <a:t>Form</a:t>
            </a:r>
            <a:r>
              <a:rPr lang="en-US" spc="50" dirty="0"/>
              <a:t> </a:t>
            </a:r>
            <a:r>
              <a:rPr lang="en-US" spc="30" dirty="0"/>
              <a:t>Competition</a:t>
            </a:r>
            <a:endParaRPr lang="en-US" dirty="0"/>
          </a:p>
        </p:txBody>
      </p:sp>
      <p:sp>
        <p:nvSpPr>
          <p:cNvPr id="3" name="Text Placeholder 2">
            <a:extLst>
              <a:ext uri="{FF2B5EF4-FFF2-40B4-BE49-F238E27FC236}">
                <a16:creationId xmlns:a16="http://schemas.microsoft.com/office/drawing/2014/main" id="{FBCA687E-BEFF-5548-4D28-7D2CB84E9FA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4294967295"/>
          </p:nvPr>
        </p:nvPicPr>
        <p:blipFill>
          <a:blip r:embed="rId3"/>
          <a:stretch>
            <a:fillRect/>
          </a:stretch>
        </p:blipFill>
        <p:spPr>
          <a:xfrm>
            <a:off x="582612" y="1012271"/>
            <a:ext cx="7978775" cy="3348037"/>
          </a:xfrm>
          <a:prstGeom prst="rect">
            <a:avLst/>
          </a:prstGeo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745437" y="4219508"/>
            <a:ext cx="772357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Surface forms are competing for probability mass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611989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4" name="Text Placeholder 3">
            <a:extLst>
              <a:ext uri="{FF2B5EF4-FFF2-40B4-BE49-F238E27FC236}">
                <a16:creationId xmlns:a16="http://schemas.microsoft.com/office/drawing/2014/main" id="{3A276C23-5CE9-4531-1C7D-41756045C85C}"/>
              </a:ext>
            </a:extLst>
          </p:cNvPr>
          <p:cNvSpPr>
            <a:spLocks noGrp="1"/>
          </p:cNvSpPr>
          <p:nvPr>
            <p:ph type="body" sz="quarter" idx="16"/>
          </p:nvPr>
        </p:nvSpPr>
        <p:spPr/>
        <p:txBody>
          <a:bodyPr/>
          <a:lstStyle/>
          <a:p>
            <a:r>
              <a:rPr lang="en-US" dirty="0"/>
              <a:t>Is a bias toward words that are more frequently observed in pre-training data?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1" name="Text Placeholder 10">
            <a:extLst>
              <a:ext uri="{FF2B5EF4-FFF2-40B4-BE49-F238E27FC236}">
                <a16:creationId xmlns:a16="http://schemas.microsoft.com/office/drawing/2014/main" id="{44A93DF7-CAF0-88B8-64CE-D2EBD356C3B1}"/>
              </a:ext>
            </a:extLst>
          </p:cNvPr>
          <p:cNvSpPr>
            <a:spLocks noGrp="1"/>
          </p:cNvSpPr>
          <p:nvPr>
            <p:ph type="body" sz="quarter" idx="16"/>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7" name="Text Placeholder 16">
            <a:extLst>
              <a:ext uri="{FF2B5EF4-FFF2-40B4-BE49-F238E27FC236}">
                <a16:creationId xmlns:a16="http://schemas.microsoft.com/office/drawing/2014/main" id="{A3EC2465-3BAF-148B-CE39-90F6D39CFE47}"/>
              </a:ext>
            </a:extLst>
          </p:cNvPr>
          <p:cNvSpPr>
            <a:spLocks noGrp="1"/>
          </p:cNvSpPr>
          <p:nvPr>
            <p:ph type="body" sz="quarter" idx="16"/>
          </p:nvPr>
        </p:nvSpPr>
        <p:spPr/>
        <p:txBody>
          <a:bodyPr/>
          <a:lstStyle/>
          <a:p>
            <a:endParaRPr lang="en-US"/>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4294967295"/>
          </p:nvPr>
        </p:nvPicPr>
        <p:blipFill>
          <a:blip r:embed="rId2"/>
          <a:stretch>
            <a:fillRect/>
          </a:stretch>
        </p:blipFill>
        <p:spPr>
          <a:xfrm>
            <a:off x="4743450" y="2881313"/>
            <a:ext cx="4400550" cy="869950"/>
          </a:xfrm>
          <a:prstGeom prst="rect">
            <a:avLst/>
          </a:prstGeo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a:bodyPr>
          <a:lstStyle/>
          <a:p>
            <a:r>
              <a:rPr lang="en-US" dirty="0"/>
              <a:t>Impact of Pretraining Term Frequencies</a:t>
            </a:r>
          </a:p>
        </p:txBody>
      </p:sp>
      <p:sp>
        <p:nvSpPr>
          <p:cNvPr id="13" name="Content Placeholder 12">
            <a:extLst>
              <a:ext uri="{FF2B5EF4-FFF2-40B4-BE49-F238E27FC236}">
                <a16:creationId xmlns:a16="http://schemas.microsoft.com/office/drawing/2014/main" id="{79A8E647-5B19-591E-5292-B8CF509DA7F2}"/>
              </a:ext>
            </a:extLst>
          </p:cNvPr>
          <p:cNvSpPr>
            <a:spLocks noGrp="1"/>
          </p:cNvSpPr>
          <p:nvPr>
            <p:ph type="body" sz="quarter" idx="16"/>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Tree>
    <p:extLst>
      <p:ext uri="{BB962C8B-B14F-4D97-AF65-F5344CB8AC3E}">
        <p14:creationId xmlns:p14="http://schemas.microsoft.com/office/powerpoint/2010/main" val="4073596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436855" y="1166693"/>
            <a:ext cx="3685650" cy="2734029"/>
          </a:xfrm>
          <a:prstGeom prst="rect">
            <a:avLst/>
          </a:prstGeom>
          <a:blipFill>
            <a:blip r:embed="rId2" cstate="print"/>
            <a:stretch>
              <a:fillRect r="-102891"/>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5" name="TextBox 4">
            <a:extLst>
              <a:ext uri="{FF2B5EF4-FFF2-40B4-BE49-F238E27FC236}">
                <a16:creationId xmlns:a16="http://schemas.microsoft.com/office/drawing/2014/main" id="{3DA817BB-D92B-9593-A49A-AB300A60752D}"/>
              </a:ext>
            </a:extLst>
          </p:cNvPr>
          <p:cNvSpPr txBox="1"/>
          <p:nvPr/>
        </p:nvSpPr>
        <p:spPr>
          <a:xfrm rot="16200000">
            <a:off x="1522623" y="2136913"/>
            <a:ext cx="1520687" cy="307777"/>
          </a:xfrm>
          <a:prstGeom prst="rect">
            <a:avLst/>
          </a:prstGeom>
          <a:noFill/>
        </p:spPr>
        <p:txBody>
          <a:bodyPr wrap="square" rtlCol="0">
            <a:spAutoFit/>
          </a:bodyPr>
          <a:lstStyle/>
          <a:p>
            <a:pPr algn="ctr"/>
            <a:r>
              <a:rPr lang="en-US" dirty="0"/>
              <a:t>accuracy</a:t>
            </a:r>
          </a:p>
        </p:txBody>
      </p:sp>
      <p:sp>
        <p:nvSpPr>
          <p:cNvPr id="6" name="TextBox 5">
            <a:extLst>
              <a:ext uri="{FF2B5EF4-FFF2-40B4-BE49-F238E27FC236}">
                <a16:creationId xmlns:a16="http://schemas.microsoft.com/office/drawing/2014/main" id="{1AA4C197-2004-7220-402F-622E653E8E20}"/>
              </a:ext>
            </a:extLst>
          </p:cNvPr>
          <p:cNvSpPr txBox="1"/>
          <p:nvPr/>
        </p:nvSpPr>
        <p:spPr>
          <a:xfrm>
            <a:off x="2701462" y="3476196"/>
            <a:ext cx="1520687" cy="307777"/>
          </a:xfrm>
          <a:prstGeom prst="rect">
            <a:avLst/>
          </a:prstGeom>
          <a:noFill/>
        </p:spPr>
        <p:txBody>
          <a:bodyPr wrap="square" rtlCol="0">
            <a:spAutoFit/>
          </a:bodyPr>
          <a:lstStyle/>
          <a:p>
            <a:pPr algn="ctr"/>
            <a:r>
              <a:rPr lang="en-US" dirty="0"/>
              <a:t>frequency</a:t>
            </a:r>
          </a:p>
        </p:txBody>
      </p:sp>
      <p:sp>
        <p:nvSpPr>
          <p:cNvPr id="7" name="TextBox 6">
            <a:extLst>
              <a:ext uri="{FF2B5EF4-FFF2-40B4-BE49-F238E27FC236}">
                <a16:creationId xmlns:a16="http://schemas.microsoft.com/office/drawing/2014/main" id="{51932A4D-0075-A527-9556-966752266683}"/>
              </a:ext>
            </a:extLst>
          </p:cNvPr>
          <p:cNvSpPr txBox="1"/>
          <p:nvPr/>
        </p:nvSpPr>
        <p:spPr>
          <a:xfrm>
            <a:off x="4434183" y="3479511"/>
            <a:ext cx="1520687" cy="307777"/>
          </a:xfrm>
          <a:prstGeom prst="rect">
            <a:avLst/>
          </a:prstGeom>
          <a:noFill/>
        </p:spPr>
        <p:txBody>
          <a:bodyPr wrap="square" rtlCol="0">
            <a:spAutoFit/>
          </a:bodyPr>
          <a:lstStyle/>
          <a:p>
            <a:pPr algn="ctr"/>
            <a:r>
              <a:rPr lang="en-US" dirty="0"/>
              <a:t>frequency</a:t>
            </a:r>
          </a:p>
        </p:txBody>
      </p:sp>
    </p:spTree>
    <p:extLst>
      <p:ext uri="{BB962C8B-B14F-4D97-AF65-F5344CB8AC3E}">
        <p14:creationId xmlns:p14="http://schemas.microsoft.com/office/powerpoint/2010/main" val="598416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4" name="Text Placeholder 3">
            <a:extLst>
              <a:ext uri="{FF2B5EF4-FFF2-40B4-BE49-F238E27FC236}">
                <a16:creationId xmlns:a16="http://schemas.microsoft.com/office/drawing/2014/main" id="{298438F0-7325-AC16-8721-F6795950B84F}"/>
              </a:ext>
            </a:extLst>
          </p:cNvPr>
          <p:cNvSpPr>
            <a:spLocks noGrp="1"/>
          </p:cNvSpPr>
          <p:nvPr>
            <p:ph type="body" sz="quarter" idx="16"/>
          </p:nvPr>
        </p:nvSpPr>
        <p:spPr/>
        <p:txBody>
          <a:bodyPr/>
          <a:lstStyle/>
          <a:p>
            <a:endParaRPr lang="en-US" dirty="0"/>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114304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Tree>
    <p:extLst>
      <p:ext uri="{BB962C8B-B14F-4D97-AF65-F5344CB8AC3E}">
        <p14:creationId xmlns:p14="http://schemas.microsoft.com/office/powerpoint/2010/main" val="105259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Fine-Tuning for Tasks </a:t>
            </a:r>
            <a:endParaRPr spc="-5" dirty="0"/>
          </a:p>
        </p:txBody>
      </p:sp>
      <p:sp>
        <p:nvSpPr>
          <p:cNvPr id="212" name="object 212"/>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8</a:t>
            </a:fld>
            <a:endParaRPr spc="-11" dirty="0"/>
          </a:p>
        </p:txBody>
      </p:sp>
      <p:sp>
        <p:nvSpPr>
          <p:cNvPr id="3" name="object 3"/>
          <p:cNvSpPr txBox="1"/>
          <p:nvPr/>
        </p:nvSpPr>
        <p:spPr>
          <a:xfrm>
            <a:off x="890376" y="3279924"/>
            <a:ext cx="1083283" cy="213238"/>
          </a:xfrm>
          <a:prstGeom prst="rect">
            <a:avLst/>
          </a:prstGeom>
        </p:spPr>
        <p:txBody>
          <a:bodyPr vert="horz" wrap="square" lIns="0" tIns="6642" rIns="0" bIns="0" rtlCol="0">
            <a:spAutoFit/>
          </a:bodyPr>
          <a:lstStyle/>
          <a:p>
            <a:pPr marL="5776">
              <a:spcBef>
                <a:spcPts val="52"/>
              </a:spcBef>
              <a:tabLst>
                <a:tab pos="589726" algn="l"/>
                <a:tab pos="773689" algn="l"/>
              </a:tabLst>
            </a:pP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4" name="object 4"/>
          <p:cNvSpPr txBox="1"/>
          <p:nvPr/>
        </p:nvSpPr>
        <p:spPr>
          <a:xfrm>
            <a:off x="931071" y="1805492"/>
            <a:ext cx="1041407" cy="213238"/>
          </a:xfrm>
          <a:prstGeom prst="rect">
            <a:avLst/>
          </a:prstGeom>
        </p:spPr>
        <p:txBody>
          <a:bodyPr vert="horz" wrap="square" lIns="0" tIns="6642" rIns="0" bIns="0" rtlCol="0">
            <a:spAutoFit/>
          </a:bodyPr>
          <a:lstStyle/>
          <a:p>
            <a:pPr marL="5776">
              <a:spcBef>
                <a:spcPts val="52"/>
              </a:spcBef>
              <a:tabLst>
                <a:tab pos="212267" algn="l"/>
                <a:tab pos="594057" algn="l"/>
                <a:tab pos="756940" algn="l"/>
              </a:tabLst>
            </a:pPr>
            <a:r>
              <a:rPr sz="1342" spc="-23" dirty="0">
                <a:latin typeface="Calibri"/>
                <a:cs typeface="Calibri"/>
              </a:rPr>
              <a:t>o</a:t>
            </a:r>
            <a:r>
              <a:rPr sz="1342" dirty="0">
                <a:latin typeface="Calibri"/>
                <a:cs typeface="Calibri"/>
              </a:rPr>
              <a:t>	</a:t>
            </a:r>
            <a:r>
              <a:rPr sz="1342" spc="-9" dirty="0">
                <a:latin typeface="Calibri"/>
                <a:cs typeface="Calibri"/>
              </a:rPr>
              <a:t>gato</a:t>
            </a:r>
            <a:r>
              <a:rPr sz="1342" dirty="0">
                <a:latin typeface="Calibri"/>
                <a:cs typeface="Calibri"/>
              </a:rPr>
              <a:t>	</a:t>
            </a:r>
            <a:r>
              <a:rPr sz="1342" spc="-23" dirty="0">
                <a:latin typeface="Calibri"/>
                <a:cs typeface="Calibri"/>
              </a:rPr>
              <a:t>é</a:t>
            </a:r>
            <a:r>
              <a:rPr sz="1342" dirty="0">
                <a:latin typeface="Calibri"/>
                <a:cs typeface="Calibri"/>
              </a:rPr>
              <a:t>	</a:t>
            </a:r>
            <a:r>
              <a:rPr sz="1342" spc="-9" dirty="0">
                <a:latin typeface="Calibri"/>
                <a:cs typeface="Calibri"/>
              </a:rPr>
              <a:t>fofo</a:t>
            </a:r>
            <a:endParaRPr sz="1342">
              <a:latin typeface="Calibri"/>
              <a:cs typeface="Calibri"/>
            </a:endParaRPr>
          </a:p>
        </p:txBody>
      </p:sp>
      <p:sp>
        <p:nvSpPr>
          <p:cNvPr id="5" name="object 5"/>
          <p:cNvSpPr txBox="1"/>
          <p:nvPr/>
        </p:nvSpPr>
        <p:spPr>
          <a:xfrm>
            <a:off x="906400" y="2582498"/>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6" name="object 6"/>
          <p:cNvGrpSpPr/>
          <p:nvPr/>
        </p:nvGrpSpPr>
        <p:grpSpPr>
          <a:xfrm>
            <a:off x="901637" y="2257193"/>
            <a:ext cx="214866" cy="303527"/>
            <a:chOff x="1981783" y="4963038"/>
            <a:chExt cx="472440" cy="667385"/>
          </a:xfrm>
        </p:grpSpPr>
        <p:sp>
          <p:nvSpPr>
            <p:cNvPr id="7" name="object 7"/>
            <p:cNvSpPr/>
            <p:nvPr/>
          </p:nvSpPr>
          <p:spPr>
            <a:xfrm>
              <a:off x="1992254" y="4973509"/>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8" name="object 8"/>
            <p:cNvSpPr/>
            <p:nvPr/>
          </p:nvSpPr>
          <p:spPr>
            <a:xfrm>
              <a:off x="1992254" y="4973509"/>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9" name="object 9"/>
            <p:cNvSpPr/>
            <p:nvPr/>
          </p:nvSpPr>
          <p:spPr>
            <a:xfrm>
              <a:off x="2217972" y="5360484"/>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0" name="object 10"/>
            <p:cNvSpPr/>
            <p:nvPr/>
          </p:nvSpPr>
          <p:spPr>
            <a:xfrm>
              <a:off x="2195459" y="5311969"/>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1" name="object 11"/>
          <p:cNvGrpSpPr/>
          <p:nvPr/>
        </p:nvGrpSpPr>
        <p:grpSpPr>
          <a:xfrm>
            <a:off x="998817" y="3102472"/>
            <a:ext cx="20505" cy="247500"/>
            <a:chOff x="2195459" y="6821608"/>
            <a:chExt cx="45085" cy="544195"/>
          </a:xfrm>
        </p:grpSpPr>
        <p:sp>
          <p:nvSpPr>
            <p:cNvPr id="12" name="object 12"/>
            <p:cNvSpPr/>
            <p:nvPr/>
          </p:nvSpPr>
          <p:spPr>
            <a:xfrm>
              <a:off x="2217972"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 name="object 13"/>
            <p:cNvSpPr/>
            <p:nvPr/>
          </p:nvSpPr>
          <p:spPr>
            <a:xfrm>
              <a:off x="2195459"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4" name="object 14"/>
          <p:cNvGrpSpPr/>
          <p:nvPr/>
        </p:nvGrpSpPr>
        <p:grpSpPr>
          <a:xfrm>
            <a:off x="1276291" y="3102472"/>
            <a:ext cx="20505" cy="247500"/>
            <a:chOff x="2805558" y="6821608"/>
            <a:chExt cx="45085" cy="544195"/>
          </a:xfrm>
        </p:grpSpPr>
        <p:sp>
          <p:nvSpPr>
            <p:cNvPr id="15" name="object 15"/>
            <p:cNvSpPr/>
            <p:nvPr/>
          </p:nvSpPr>
          <p:spPr>
            <a:xfrm>
              <a:off x="2828071"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 name="object 16"/>
            <p:cNvSpPr/>
            <p:nvPr/>
          </p:nvSpPr>
          <p:spPr>
            <a:xfrm>
              <a:off x="2805558"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 name="object 17"/>
          <p:cNvGrpSpPr/>
          <p:nvPr/>
        </p:nvGrpSpPr>
        <p:grpSpPr>
          <a:xfrm>
            <a:off x="1553764" y="3093550"/>
            <a:ext cx="20505" cy="247500"/>
            <a:chOff x="3415656" y="6801991"/>
            <a:chExt cx="45085" cy="544195"/>
          </a:xfrm>
        </p:grpSpPr>
        <p:sp>
          <p:nvSpPr>
            <p:cNvPr id="18" name="object 18"/>
            <p:cNvSpPr/>
            <p:nvPr/>
          </p:nvSpPr>
          <p:spPr>
            <a:xfrm>
              <a:off x="3438168" y="6850506"/>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9" name="object 19"/>
            <p:cNvSpPr/>
            <p:nvPr/>
          </p:nvSpPr>
          <p:spPr>
            <a:xfrm>
              <a:off x="3415656" y="6801991"/>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0" name="object 20"/>
          <p:cNvGrpSpPr/>
          <p:nvPr/>
        </p:nvGrpSpPr>
        <p:grpSpPr>
          <a:xfrm>
            <a:off x="1826544" y="3100913"/>
            <a:ext cx="20505" cy="247500"/>
            <a:chOff x="4015437" y="6818180"/>
            <a:chExt cx="45085" cy="544195"/>
          </a:xfrm>
        </p:grpSpPr>
        <p:sp>
          <p:nvSpPr>
            <p:cNvPr id="21" name="object 21"/>
            <p:cNvSpPr/>
            <p:nvPr/>
          </p:nvSpPr>
          <p:spPr>
            <a:xfrm>
              <a:off x="4037949" y="6866695"/>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22" name="object 22"/>
            <p:cNvSpPr/>
            <p:nvPr/>
          </p:nvSpPr>
          <p:spPr>
            <a:xfrm>
              <a:off x="4015437" y="6818180"/>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3" name="object 23"/>
          <p:cNvGrpSpPr/>
          <p:nvPr/>
        </p:nvGrpSpPr>
        <p:grpSpPr>
          <a:xfrm>
            <a:off x="998817" y="2764808"/>
            <a:ext cx="20505" cy="117829"/>
            <a:chOff x="2195459" y="6079164"/>
            <a:chExt cx="45085" cy="259079"/>
          </a:xfrm>
        </p:grpSpPr>
        <p:sp>
          <p:nvSpPr>
            <p:cNvPr id="24" name="object 24"/>
            <p:cNvSpPr/>
            <p:nvPr/>
          </p:nvSpPr>
          <p:spPr>
            <a:xfrm>
              <a:off x="2217972"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25" name="object 25"/>
            <p:cNvSpPr/>
            <p:nvPr/>
          </p:nvSpPr>
          <p:spPr>
            <a:xfrm>
              <a:off x="2195459"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26" name="object 26"/>
          <p:cNvGrpSpPr/>
          <p:nvPr/>
        </p:nvGrpSpPr>
        <p:grpSpPr>
          <a:xfrm>
            <a:off x="1826987" y="2771147"/>
            <a:ext cx="20505" cy="120140"/>
            <a:chOff x="4016411" y="6093103"/>
            <a:chExt cx="45085" cy="264160"/>
          </a:xfrm>
        </p:grpSpPr>
        <p:sp>
          <p:nvSpPr>
            <p:cNvPr id="27" name="object 27"/>
            <p:cNvSpPr/>
            <p:nvPr/>
          </p:nvSpPr>
          <p:spPr>
            <a:xfrm>
              <a:off x="4038993" y="6141607"/>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28" name="object 28"/>
            <p:cNvSpPr/>
            <p:nvPr/>
          </p:nvSpPr>
          <p:spPr>
            <a:xfrm>
              <a:off x="4016411" y="6093103"/>
              <a:ext cx="45085" cy="45720"/>
            </a:xfrm>
            <a:custGeom>
              <a:avLst/>
              <a:gdLst/>
              <a:ahLst/>
              <a:cxnLst/>
              <a:rect l="l" t="t" r="r" b="b"/>
              <a:pathLst>
                <a:path w="45085"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29" name="object 29"/>
          <p:cNvGrpSpPr/>
          <p:nvPr/>
        </p:nvGrpSpPr>
        <p:grpSpPr>
          <a:xfrm>
            <a:off x="1275354" y="2764808"/>
            <a:ext cx="20505" cy="117829"/>
            <a:chOff x="2803498" y="6079164"/>
            <a:chExt cx="45085" cy="259079"/>
          </a:xfrm>
        </p:grpSpPr>
        <p:sp>
          <p:nvSpPr>
            <p:cNvPr id="30" name="object 30"/>
            <p:cNvSpPr/>
            <p:nvPr/>
          </p:nvSpPr>
          <p:spPr>
            <a:xfrm>
              <a:off x="2826011"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31" name="object 31"/>
            <p:cNvSpPr/>
            <p:nvPr/>
          </p:nvSpPr>
          <p:spPr>
            <a:xfrm>
              <a:off x="2803498"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32" name="object 32"/>
          <p:cNvGrpSpPr/>
          <p:nvPr/>
        </p:nvGrpSpPr>
        <p:grpSpPr>
          <a:xfrm>
            <a:off x="1562868" y="2761357"/>
            <a:ext cx="20505" cy="117829"/>
            <a:chOff x="3435675" y="6071575"/>
            <a:chExt cx="45085" cy="259079"/>
          </a:xfrm>
        </p:grpSpPr>
        <p:sp>
          <p:nvSpPr>
            <p:cNvPr id="33" name="object 33"/>
            <p:cNvSpPr/>
            <p:nvPr/>
          </p:nvSpPr>
          <p:spPr>
            <a:xfrm>
              <a:off x="3458187" y="6120090"/>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34" name="object 34"/>
            <p:cNvSpPr/>
            <p:nvPr/>
          </p:nvSpPr>
          <p:spPr>
            <a:xfrm>
              <a:off x="3435675" y="6071575"/>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35" name="object 35"/>
          <p:cNvGrpSpPr/>
          <p:nvPr/>
        </p:nvGrpSpPr>
        <p:grpSpPr>
          <a:xfrm>
            <a:off x="1188987" y="2079354"/>
            <a:ext cx="214866" cy="509729"/>
            <a:chOff x="2613598" y="4572010"/>
            <a:chExt cx="472440" cy="1120775"/>
          </a:xfrm>
        </p:grpSpPr>
        <p:sp>
          <p:nvSpPr>
            <p:cNvPr id="36" name="object 36"/>
            <p:cNvSpPr/>
            <p:nvPr/>
          </p:nvSpPr>
          <p:spPr>
            <a:xfrm>
              <a:off x="2836325"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37" name="object 37"/>
            <p:cNvSpPr/>
            <p:nvPr/>
          </p:nvSpPr>
          <p:spPr>
            <a:xfrm>
              <a:off x="2813812" y="53259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38" name="object 38"/>
            <p:cNvSpPr/>
            <p:nvPr/>
          </p:nvSpPr>
          <p:spPr>
            <a:xfrm>
              <a:off x="2624069" y="4970187"/>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39" name="object 39"/>
            <p:cNvSpPr/>
            <p:nvPr/>
          </p:nvSpPr>
          <p:spPr>
            <a:xfrm>
              <a:off x="2624069" y="4970187"/>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40" name="object 40"/>
            <p:cNvSpPr/>
            <p:nvPr/>
          </p:nvSpPr>
          <p:spPr>
            <a:xfrm>
              <a:off x="2827597" y="462052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1" name="object 41"/>
            <p:cNvSpPr/>
            <p:nvPr/>
          </p:nvSpPr>
          <p:spPr>
            <a:xfrm>
              <a:off x="2805085" y="45720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42" name="object 42"/>
          <p:cNvGrpSpPr/>
          <p:nvPr/>
        </p:nvGrpSpPr>
        <p:grpSpPr>
          <a:xfrm>
            <a:off x="1476452" y="2073014"/>
            <a:ext cx="214866" cy="509729"/>
            <a:chOff x="3245666" y="4558071"/>
            <a:chExt cx="472440" cy="1120775"/>
          </a:xfrm>
        </p:grpSpPr>
        <p:sp>
          <p:nvSpPr>
            <p:cNvPr id="43" name="object 43"/>
            <p:cNvSpPr/>
            <p:nvPr/>
          </p:nvSpPr>
          <p:spPr>
            <a:xfrm>
              <a:off x="3458186" y="536048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4" name="object 44"/>
            <p:cNvSpPr/>
            <p:nvPr/>
          </p:nvSpPr>
          <p:spPr>
            <a:xfrm>
              <a:off x="3435674" y="5311971"/>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45" name="object 45"/>
            <p:cNvSpPr/>
            <p:nvPr/>
          </p:nvSpPr>
          <p:spPr>
            <a:xfrm>
              <a:off x="3256137" y="4965843"/>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46" name="object 46"/>
            <p:cNvSpPr/>
            <p:nvPr/>
          </p:nvSpPr>
          <p:spPr>
            <a:xfrm>
              <a:off x="3256137" y="4965842"/>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47" name="object 47"/>
            <p:cNvSpPr/>
            <p:nvPr/>
          </p:nvSpPr>
          <p:spPr>
            <a:xfrm>
              <a:off x="3449459" y="4606587"/>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48" name="object 48"/>
            <p:cNvSpPr/>
            <p:nvPr/>
          </p:nvSpPr>
          <p:spPr>
            <a:xfrm>
              <a:off x="3426946" y="4558071"/>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49" name="object 49"/>
          <p:cNvGrpSpPr/>
          <p:nvPr/>
        </p:nvGrpSpPr>
        <p:grpSpPr>
          <a:xfrm>
            <a:off x="1732608" y="2079354"/>
            <a:ext cx="214866" cy="509729"/>
            <a:chOff x="3808894" y="4572010"/>
            <a:chExt cx="472440" cy="1120775"/>
          </a:xfrm>
        </p:grpSpPr>
        <p:sp>
          <p:nvSpPr>
            <p:cNvPr id="50" name="object 50"/>
            <p:cNvSpPr/>
            <p:nvPr/>
          </p:nvSpPr>
          <p:spPr>
            <a:xfrm>
              <a:off x="4038577"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51" name="object 51"/>
            <p:cNvSpPr/>
            <p:nvPr/>
          </p:nvSpPr>
          <p:spPr>
            <a:xfrm>
              <a:off x="4016065" y="53259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52" name="object 52"/>
            <p:cNvSpPr/>
            <p:nvPr/>
          </p:nvSpPr>
          <p:spPr>
            <a:xfrm>
              <a:off x="3819365" y="4965843"/>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53" name="object 53"/>
            <p:cNvSpPr/>
            <p:nvPr/>
          </p:nvSpPr>
          <p:spPr>
            <a:xfrm>
              <a:off x="3819365" y="4965842"/>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54" name="object 54"/>
            <p:cNvSpPr/>
            <p:nvPr/>
          </p:nvSpPr>
          <p:spPr>
            <a:xfrm>
              <a:off x="4029850" y="462052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55" name="object 55"/>
            <p:cNvSpPr/>
            <p:nvPr/>
          </p:nvSpPr>
          <p:spPr>
            <a:xfrm>
              <a:off x="4007337" y="457201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56" name="object 56"/>
          <p:cNvSpPr txBox="1"/>
          <p:nvPr/>
        </p:nvSpPr>
        <p:spPr>
          <a:xfrm>
            <a:off x="906400" y="2907344"/>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57" name="object 57"/>
          <p:cNvSpPr txBox="1"/>
          <p:nvPr/>
        </p:nvSpPr>
        <p:spPr>
          <a:xfrm>
            <a:off x="2577157" y="2573167"/>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58" name="object 58"/>
          <p:cNvGrpSpPr/>
          <p:nvPr/>
        </p:nvGrpSpPr>
        <p:grpSpPr>
          <a:xfrm>
            <a:off x="2572395" y="2088173"/>
            <a:ext cx="214866" cy="463233"/>
            <a:chOff x="5634871" y="4611920"/>
            <a:chExt cx="472440" cy="1018540"/>
          </a:xfrm>
        </p:grpSpPr>
        <p:sp>
          <p:nvSpPr>
            <p:cNvPr id="59" name="object 59"/>
            <p:cNvSpPr/>
            <p:nvPr/>
          </p:nvSpPr>
          <p:spPr>
            <a:xfrm>
              <a:off x="5645342" y="4973508"/>
              <a:ext cx="451484" cy="338455"/>
            </a:xfrm>
            <a:custGeom>
              <a:avLst/>
              <a:gdLst/>
              <a:ahLst/>
              <a:cxnLst/>
              <a:rect l="l" t="t" r="r" b="b"/>
              <a:pathLst>
                <a:path w="451485"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60" name="object 60"/>
            <p:cNvSpPr/>
            <p:nvPr/>
          </p:nvSpPr>
          <p:spPr>
            <a:xfrm>
              <a:off x="5645342" y="4973509"/>
              <a:ext cx="451484" cy="338455"/>
            </a:xfrm>
            <a:custGeom>
              <a:avLst/>
              <a:gdLst/>
              <a:ahLst/>
              <a:cxnLst/>
              <a:rect l="l" t="t" r="r" b="b"/>
              <a:pathLst>
                <a:path w="451485"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61" name="object 61"/>
            <p:cNvSpPr/>
            <p:nvPr/>
          </p:nvSpPr>
          <p:spPr>
            <a:xfrm>
              <a:off x="5871060" y="5360484"/>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62" name="object 62"/>
            <p:cNvSpPr/>
            <p:nvPr/>
          </p:nvSpPr>
          <p:spPr>
            <a:xfrm>
              <a:off x="5848547" y="5311969"/>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63" name="object 63"/>
            <p:cNvSpPr/>
            <p:nvPr/>
          </p:nvSpPr>
          <p:spPr>
            <a:xfrm>
              <a:off x="5853110" y="4660435"/>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64" name="object 64"/>
            <p:cNvSpPr/>
            <p:nvPr/>
          </p:nvSpPr>
          <p:spPr>
            <a:xfrm>
              <a:off x="5830598" y="461192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65" name="object 65"/>
          <p:cNvGrpSpPr/>
          <p:nvPr/>
        </p:nvGrpSpPr>
        <p:grpSpPr>
          <a:xfrm>
            <a:off x="2669575" y="3093141"/>
            <a:ext cx="20505" cy="247500"/>
            <a:chOff x="5848547" y="6821608"/>
            <a:chExt cx="45085" cy="544195"/>
          </a:xfrm>
        </p:grpSpPr>
        <p:sp>
          <p:nvSpPr>
            <p:cNvPr id="66" name="object 66"/>
            <p:cNvSpPr/>
            <p:nvPr/>
          </p:nvSpPr>
          <p:spPr>
            <a:xfrm>
              <a:off x="5871060"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67" name="object 67"/>
            <p:cNvSpPr/>
            <p:nvPr/>
          </p:nvSpPr>
          <p:spPr>
            <a:xfrm>
              <a:off x="5848547" y="6821608"/>
              <a:ext cx="45085" cy="45085"/>
            </a:xfrm>
            <a:custGeom>
              <a:avLst/>
              <a:gdLst/>
              <a:ahLst/>
              <a:cxnLst/>
              <a:rect l="l" t="t" r="r" b="b"/>
              <a:pathLst>
                <a:path w="45085"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68" name="object 68"/>
          <p:cNvGrpSpPr/>
          <p:nvPr/>
        </p:nvGrpSpPr>
        <p:grpSpPr>
          <a:xfrm>
            <a:off x="2947048" y="3093141"/>
            <a:ext cx="20505" cy="247500"/>
            <a:chOff x="6458645" y="6821608"/>
            <a:chExt cx="45085" cy="544195"/>
          </a:xfrm>
        </p:grpSpPr>
        <p:sp>
          <p:nvSpPr>
            <p:cNvPr id="69" name="object 69"/>
            <p:cNvSpPr/>
            <p:nvPr/>
          </p:nvSpPr>
          <p:spPr>
            <a:xfrm>
              <a:off x="6481157" y="68701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0" name="object 70"/>
            <p:cNvSpPr/>
            <p:nvPr/>
          </p:nvSpPr>
          <p:spPr>
            <a:xfrm>
              <a:off x="6458645" y="682160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1" name="object 71"/>
          <p:cNvGrpSpPr/>
          <p:nvPr/>
        </p:nvGrpSpPr>
        <p:grpSpPr>
          <a:xfrm>
            <a:off x="3224521" y="3084219"/>
            <a:ext cx="20505" cy="247500"/>
            <a:chOff x="7068743" y="6801991"/>
            <a:chExt cx="45085" cy="544195"/>
          </a:xfrm>
        </p:grpSpPr>
        <p:sp>
          <p:nvSpPr>
            <p:cNvPr id="72" name="object 72"/>
            <p:cNvSpPr/>
            <p:nvPr/>
          </p:nvSpPr>
          <p:spPr>
            <a:xfrm>
              <a:off x="7091256" y="6850506"/>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3" name="object 73"/>
            <p:cNvSpPr/>
            <p:nvPr/>
          </p:nvSpPr>
          <p:spPr>
            <a:xfrm>
              <a:off x="7068743" y="6801991"/>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4" name="object 74"/>
          <p:cNvGrpSpPr/>
          <p:nvPr/>
        </p:nvGrpSpPr>
        <p:grpSpPr>
          <a:xfrm>
            <a:off x="3497301" y="3091582"/>
            <a:ext cx="20505" cy="247500"/>
            <a:chOff x="7668523" y="6818180"/>
            <a:chExt cx="45085" cy="544195"/>
          </a:xfrm>
        </p:grpSpPr>
        <p:sp>
          <p:nvSpPr>
            <p:cNvPr id="75" name="object 75"/>
            <p:cNvSpPr/>
            <p:nvPr/>
          </p:nvSpPr>
          <p:spPr>
            <a:xfrm>
              <a:off x="7691035" y="6866695"/>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76" name="object 76"/>
            <p:cNvSpPr/>
            <p:nvPr/>
          </p:nvSpPr>
          <p:spPr>
            <a:xfrm>
              <a:off x="7668523" y="6818180"/>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77" name="object 77"/>
          <p:cNvGrpSpPr/>
          <p:nvPr/>
        </p:nvGrpSpPr>
        <p:grpSpPr>
          <a:xfrm>
            <a:off x="2669575" y="2755477"/>
            <a:ext cx="20505" cy="117829"/>
            <a:chOff x="5848547" y="6079164"/>
            <a:chExt cx="45085" cy="259079"/>
          </a:xfrm>
        </p:grpSpPr>
        <p:sp>
          <p:nvSpPr>
            <p:cNvPr id="78" name="object 78"/>
            <p:cNvSpPr/>
            <p:nvPr/>
          </p:nvSpPr>
          <p:spPr>
            <a:xfrm>
              <a:off x="5871060"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79" name="object 79"/>
            <p:cNvSpPr/>
            <p:nvPr/>
          </p:nvSpPr>
          <p:spPr>
            <a:xfrm>
              <a:off x="5848547"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0" name="object 80"/>
          <p:cNvGrpSpPr/>
          <p:nvPr/>
        </p:nvGrpSpPr>
        <p:grpSpPr>
          <a:xfrm>
            <a:off x="3497745" y="2761816"/>
            <a:ext cx="20505" cy="120140"/>
            <a:chOff x="7669499" y="6093103"/>
            <a:chExt cx="45085" cy="264160"/>
          </a:xfrm>
        </p:grpSpPr>
        <p:sp>
          <p:nvSpPr>
            <p:cNvPr id="81" name="object 81"/>
            <p:cNvSpPr/>
            <p:nvPr/>
          </p:nvSpPr>
          <p:spPr>
            <a:xfrm>
              <a:off x="7692080" y="6141607"/>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82" name="object 82"/>
            <p:cNvSpPr/>
            <p:nvPr/>
          </p:nvSpPr>
          <p:spPr>
            <a:xfrm>
              <a:off x="7669499" y="6093103"/>
              <a:ext cx="45085" cy="45720"/>
            </a:xfrm>
            <a:custGeom>
              <a:avLst/>
              <a:gdLst/>
              <a:ahLst/>
              <a:cxnLst/>
              <a:rect l="l" t="t" r="r" b="b"/>
              <a:pathLst>
                <a:path w="45084"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83" name="object 83"/>
          <p:cNvGrpSpPr/>
          <p:nvPr/>
        </p:nvGrpSpPr>
        <p:grpSpPr>
          <a:xfrm>
            <a:off x="2946112" y="2755477"/>
            <a:ext cx="20505" cy="117829"/>
            <a:chOff x="6456586" y="6079164"/>
            <a:chExt cx="45085" cy="259079"/>
          </a:xfrm>
        </p:grpSpPr>
        <p:sp>
          <p:nvSpPr>
            <p:cNvPr id="84" name="object 84"/>
            <p:cNvSpPr/>
            <p:nvPr/>
          </p:nvSpPr>
          <p:spPr>
            <a:xfrm>
              <a:off x="6479098" y="6127679"/>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85" name="object 85"/>
            <p:cNvSpPr/>
            <p:nvPr/>
          </p:nvSpPr>
          <p:spPr>
            <a:xfrm>
              <a:off x="6456586" y="6079164"/>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6" name="object 86"/>
          <p:cNvGrpSpPr/>
          <p:nvPr/>
        </p:nvGrpSpPr>
        <p:grpSpPr>
          <a:xfrm>
            <a:off x="3233625" y="2752026"/>
            <a:ext cx="20505" cy="117829"/>
            <a:chOff x="7088761" y="6071575"/>
            <a:chExt cx="45085" cy="259079"/>
          </a:xfrm>
        </p:grpSpPr>
        <p:sp>
          <p:nvSpPr>
            <p:cNvPr id="87" name="object 87"/>
            <p:cNvSpPr/>
            <p:nvPr/>
          </p:nvSpPr>
          <p:spPr>
            <a:xfrm>
              <a:off x="7111274" y="6120090"/>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88" name="object 88"/>
            <p:cNvSpPr/>
            <p:nvPr/>
          </p:nvSpPr>
          <p:spPr>
            <a:xfrm>
              <a:off x="7088761" y="607157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89" name="object 89"/>
          <p:cNvGrpSpPr/>
          <p:nvPr/>
        </p:nvGrpSpPr>
        <p:grpSpPr>
          <a:xfrm>
            <a:off x="2859745" y="2094513"/>
            <a:ext cx="214866" cy="485181"/>
            <a:chOff x="6266686" y="4625860"/>
            <a:chExt cx="472440" cy="1066800"/>
          </a:xfrm>
        </p:grpSpPr>
        <p:sp>
          <p:nvSpPr>
            <p:cNvPr id="90" name="object 90"/>
            <p:cNvSpPr/>
            <p:nvPr/>
          </p:nvSpPr>
          <p:spPr>
            <a:xfrm>
              <a:off x="6489413"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1" name="object 91"/>
            <p:cNvSpPr/>
            <p:nvPr/>
          </p:nvSpPr>
          <p:spPr>
            <a:xfrm>
              <a:off x="6466900" y="532591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92" name="object 92"/>
            <p:cNvSpPr/>
            <p:nvPr/>
          </p:nvSpPr>
          <p:spPr>
            <a:xfrm>
              <a:off x="6277157" y="4970187"/>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93" name="object 93"/>
            <p:cNvSpPr/>
            <p:nvPr/>
          </p:nvSpPr>
          <p:spPr>
            <a:xfrm>
              <a:off x="6277157" y="4970187"/>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94" name="object 94"/>
            <p:cNvSpPr/>
            <p:nvPr/>
          </p:nvSpPr>
          <p:spPr>
            <a:xfrm>
              <a:off x="6471464" y="467437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5" name="object 95"/>
            <p:cNvSpPr/>
            <p:nvPr/>
          </p:nvSpPr>
          <p:spPr>
            <a:xfrm>
              <a:off x="6448952" y="462586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96" name="object 96"/>
          <p:cNvGrpSpPr/>
          <p:nvPr/>
        </p:nvGrpSpPr>
        <p:grpSpPr>
          <a:xfrm>
            <a:off x="3147209" y="2088174"/>
            <a:ext cx="214866" cy="485181"/>
            <a:chOff x="6898753" y="4611922"/>
            <a:chExt cx="472440" cy="1066800"/>
          </a:xfrm>
        </p:grpSpPr>
        <p:sp>
          <p:nvSpPr>
            <p:cNvPr id="97" name="object 97"/>
            <p:cNvSpPr/>
            <p:nvPr/>
          </p:nvSpPr>
          <p:spPr>
            <a:xfrm>
              <a:off x="7111274" y="536048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98" name="object 98"/>
            <p:cNvSpPr/>
            <p:nvPr/>
          </p:nvSpPr>
          <p:spPr>
            <a:xfrm>
              <a:off x="7088762" y="531197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99" name="object 99"/>
            <p:cNvSpPr/>
            <p:nvPr/>
          </p:nvSpPr>
          <p:spPr>
            <a:xfrm>
              <a:off x="6909224" y="496584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00" name="object 100"/>
            <p:cNvSpPr/>
            <p:nvPr/>
          </p:nvSpPr>
          <p:spPr>
            <a:xfrm>
              <a:off x="6909224" y="4965842"/>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01" name="object 101"/>
            <p:cNvSpPr/>
            <p:nvPr/>
          </p:nvSpPr>
          <p:spPr>
            <a:xfrm>
              <a:off x="7093326" y="4660436"/>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2" name="object 102"/>
            <p:cNvSpPr/>
            <p:nvPr/>
          </p:nvSpPr>
          <p:spPr>
            <a:xfrm>
              <a:off x="7070814" y="4611922"/>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03" name="object 103"/>
          <p:cNvGrpSpPr/>
          <p:nvPr/>
        </p:nvGrpSpPr>
        <p:grpSpPr>
          <a:xfrm>
            <a:off x="3403365" y="2094513"/>
            <a:ext cx="214866" cy="485181"/>
            <a:chOff x="7461980" y="4625860"/>
            <a:chExt cx="472440" cy="1066800"/>
          </a:xfrm>
        </p:grpSpPr>
        <p:sp>
          <p:nvSpPr>
            <p:cNvPr id="104" name="object 104"/>
            <p:cNvSpPr/>
            <p:nvPr/>
          </p:nvSpPr>
          <p:spPr>
            <a:xfrm>
              <a:off x="7691665" y="5374424"/>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5" name="object 105"/>
            <p:cNvSpPr/>
            <p:nvPr/>
          </p:nvSpPr>
          <p:spPr>
            <a:xfrm>
              <a:off x="7669152" y="532591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06" name="object 106"/>
            <p:cNvSpPr/>
            <p:nvPr/>
          </p:nvSpPr>
          <p:spPr>
            <a:xfrm>
              <a:off x="7472451" y="496584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07" name="object 107"/>
            <p:cNvSpPr/>
            <p:nvPr/>
          </p:nvSpPr>
          <p:spPr>
            <a:xfrm>
              <a:off x="7472451" y="4965842"/>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08" name="object 108"/>
            <p:cNvSpPr/>
            <p:nvPr/>
          </p:nvSpPr>
          <p:spPr>
            <a:xfrm>
              <a:off x="7673715" y="4674375"/>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09" name="object 109"/>
            <p:cNvSpPr/>
            <p:nvPr/>
          </p:nvSpPr>
          <p:spPr>
            <a:xfrm>
              <a:off x="7651203" y="462586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10" name="object 110"/>
          <p:cNvSpPr txBox="1"/>
          <p:nvPr/>
        </p:nvSpPr>
        <p:spPr>
          <a:xfrm>
            <a:off x="2577157" y="2898013"/>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111" name="object 111"/>
          <p:cNvSpPr txBox="1"/>
          <p:nvPr/>
        </p:nvSpPr>
        <p:spPr>
          <a:xfrm>
            <a:off x="2572919" y="3342535"/>
            <a:ext cx="1083283" cy="213238"/>
          </a:xfrm>
          <a:prstGeom prst="rect">
            <a:avLst/>
          </a:prstGeom>
        </p:spPr>
        <p:txBody>
          <a:bodyPr vert="horz" wrap="square" lIns="0" tIns="6642" rIns="0" bIns="0" rtlCol="0">
            <a:spAutoFit/>
          </a:bodyPr>
          <a:lstStyle/>
          <a:p>
            <a:pPr marL="5776">
              <a:spcBef>
                <a:spcPts val="52"/>
              </a:spcBef>
              <a:tabLst>
                <a:tab pos="589726" algn="l"/>
                <a:tab pos="773689" algn="l"/>
              </a:tabLst>
            </a:pP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112" name="object 112"/>
          <p:cNvSpPr txBox="1"/>
          <p:nvPr/>
        </p:nvSpPr>
        <p:spPr>
          <a:xfrm>
            <a:off x="2522075" y="1833235"/>
            <a:ext cx="1153172" cy="213238"/>
          </a:xfrm>
          <a:prstGeom prst="rect">
            <a:avLst/>
          </a:prstGeom>
        </p:spPr>
        <p:txBody>
          <a:bodyPr vert="horz" wrap="square" lIns="0" tIns="6642" rIns="0" bIns="0" rtlCol="0">
            <a:spAutoFit/>
          </a:bodyPr>
          <a:lstStyle/>
          <a:p>
            <a:pPr marL="5776">
              <a:spcBef>
                <a:spcPts val="52"/>
              </a:spcBef>
              <a:tabLst>
                <a:tab pos="394498" algn="l"/>
                <a:tab pos="621493" algn="l"/>
                <a:tab pos="889498" algn="l"/>
              </a:tabLst>
            </a:pPr>
            <a:r>
              <a:rPr sz="1342" spc="-11" dirty="0">
                <a:latin typeface="Calibri"/>
                <a:cs typeface="Calibri"/>
              </a:rPr>
              <a:t>DET</a:t>
            </a:r>
            <a:r>
              <a:rPr sz="1342" dirty="0">
                <a:latin typeface="Calibri"/>
                <a:cs typeface="Calibri"/>
              </a:rPr>
              <a:t>	</a:t>
            </a:r>
            <a:r>
              <a:rPr sz="1342" spc="-23" dirty="0">
                <a:latin typeface="Calibri"/>
                <a:cs typeface="Calibri"/>
              </a:rPr>
              <a:t>N</a:t>
            </a:r>
            <a:r>
              <a:rPr sz="1342" dirty="0">
                <a:latin typeface="Calibri"/>
                <a:cs typeface="Calibri"/>
              </a:rPr>
              <a:t>	</a:t>
            </a:r>
            <a:r>
              <a:rPr sz="1342" spc="-11" dirty="0">
                <a:latin typeface="Calibri"/>
                <a:cs typeface="Calibri"/>
              </a:rPr>
              <a:t>VB</a:t>
            </a:r>
            <a:r>
              <a:rPr sz="1342" dirty="0">
                <a:latin typeface="Calibri"/>
                <a:cs typeface="Calibri"/>
              </a:rPr>
              <a:t>	</a:t>
            </a:r>
            <a:r>
              <a:rPr sz="1342" spc="-11" dirty="0">
                <a:latin typeface="Calibri"/>
                <a:cs typeface="Calibri"/>
              </a:rPr>
              <a:t>ADJ</a:t>
            </a:r>
            <a:endParaRPr sz="1342">
              <a:latin typeface="Calibri"/>
              <a:cs typeface="Calibri"/>
            </a:endParaRPr>
          </a:p>
        </p:txBody>
      </p:sp>
      <p:grpSp>
        <p:nvGrpSpPr>
          <p:cNvPr id="113" name="object 113"/>
          <p:cNvGrpSpPr/>
          <p:nvPr/>
        </p:nvGrpSpPr>
        <p:grpSpPr>
          <a:xfrm>
            <a:off x="994848" y="2073013"/>
            <a:ext cx="20505" cy="144977"/>
            <a:chOff x="2186732" y="4558070"/>
            <a:chExt cx="45085" cy="318770"/>
          </a:xfrm>
        </p:grpSpPr>
        <p:sp>
          <p:nvSpPr>
            <p:cNvPr id="114" name="object 114"/>
            <p:cNvSpPr/>
            <p:nvPr/>
          </p:nvSpPr>
          <p:spPr>
            <a:xfrm>
              <a:off x="2209244" y="4606585"/>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15" name="object 115"/>
            <p:cNvSpPr/>
            <p:nvPr/>
          </p:nvSpPr>
          <p:spPr>
            <a:xfrm>
              <a:off x="2186732" y="4558070"/>
              <a:ext cx="45085" cy="45085"/>
            </a:xfrm>
            <a:custGeom>
              <a:avLst/>
              <a:gdLst/>
              <a:ahLst/>
              <a:cxnLst/>
              <a:rect l="l" t="t" r="r" b="b"/>
              <a:pathLst>
                <a:path w="45085"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16" name="object 116"/>
          <p:cNvSpPr txBox="1"/>
          <p:nvPr/>
        </p:nvSpPr>
        <p:spPr>
          <a:xfrm>
            <a:off x="4408012" y="2555988"/>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117" name="object 117"/>
          <p:cNvGrpSpPr/>
          <p:nvPr/>
        </p:nvGrpSpPr>
        <p:grpSpPr>
          <a:xfrm>
            <a:off x="4403249" y="2070994"/>
            <a:ext cx="214866" cy="463233"/>
            <a:chOff x="9660490" y="4574147"/>
            <a:chExt cx="472440" cy="1018540"/>
          </a:xfrm>
        </p:grpSpPr>
        <p:sp>
          <p:nvSpPr>
            <p:cNvPr id="118" name="object 118"/>
            <p:cNvSpPr/>
            <p:nvPr/>
          </p:nvSpPr>
          <p:spPr>
            <a:xfrm>
              <a:off x="9670961" y="4935736"/>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19" name="object 119"/>
            <p:cNvSpPr/>
            <p:nvPr/>
          </p:nvSpPr>
          <p:spPr>
            <a:xfrm>
              <a:off x="9670961" y="4935736"/>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20" name="object 120"/>
            <p:cNvSpPr/>
            <p:nvPr/>
          </p:nvSpPr>
          <p:spPr>
            <a:xfrm>
              <a:off x="9896679" y="5322711"/>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21" name="object 121"/>
            <p:cNvSpPr/>
            <p:nvPr/>
          </p:nvSpPr>
          <p:spPr>
            <a:xfrm>
              <a:off x="9874167" y="527419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22" name="object 122"/>
            <p:cNvSpPr/>
            <p:nvPr/>
          </p:nvSpPr>
          <p:spPr>
            <a:xfrm>
              <a:off x="9878731" y="4622662"/>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23" name="object 123"/>
            <p:cNvSpPr/>
            <p:nvPr/>
          </p:nvSpPr>
          <p:spPr>
            <a:xfrm>
              <a:off x="9856218" y="457414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24" name="object 124"/>
          <p:cNvGrpSpPr/>
          <p:nvPr/>
        </p:nvGrpSpPr>
        <p:grpSpPr>
          <a:xfrm>
            <a:off x="4500430" y="3075961"/>
            <a:ext cx="20505" cy="247500"/>
            <a:chOff x="9874167" y="6783833"/>
            <a:chExt cx="45085" cy="544195"/>
          </a:xfrm>
        </p:grpSpPr>
        <p:sp>
          <p:nvSpPr>
            <p:cNvPr id="125" name="object 125"/>
            <p:cNvSpPr/>
            <p:nvPr/>
          </p:nvSpPr>
          <p:spPr>
            <a:xfrm>
              <a:off x="9896679" y="6832349"/>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26" name="object 126"/>
            <p:cNvSpPr/>
            <p:nvPr/>
          </p:nvSpPr>
          <p:spPr>
            <a:xfrm>
              <a:off x="9874167" y="678383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27" name="object 127"/>
          <p:cNvGrpSpPr/>
          <p:nvPr/>
        </p:nvGrpSpPr>
        <p:grpSpPr>
          <a:xfrm>
            <a:off x="4777904" y="3075961"/>
            <a:ext cx="20505" cy="247500"/>
            <a:chOff x="10484267" y="6783833"/>
            <a:chExt cx="45085" cy="544195"/>
          </a:xfrm>
        </p:grpSpPr>
        <p:sp>
          <p:nvSpPr>
            <p:cNvPr id="128" name="object 128"/>
            <p:cNvSpPr/>
            <p:nvPr/>
          </p:nvSpPr>
          <p:spPr>
            <a:xfrm>
              <a:off x="10506779" y="6832349"/>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29" name="object 129"/>
            <p:cNvSpPr/>
            <p:nvPr/>
          </p:nvSpPr>
          <p:spPr>
            <a:xfrm>
              <a:off x="10484267" y="678383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0" name="object 130"/>
          <p:cNvGrpSpPr/>
          <p:nvPr/>
        </p:nvGrpSpPr>
        <p:grpSpPr>
          <a:xfrm>
            <a:off x="5055376" y="3067040"/>
            <a:ext cx="20505" cy="247500"/>
            <a:chOff x="11094363" y="6764218"/>
            <a:chExt cx="45085" cy="544195"/>
          </a:xfrm>
        </p:grpSpPr>
        <p:sp>
          <p:nvSpPr>
            <p:cNvPr id="131" name="object 131"/>
            <p:cNvSpPr/>
            <p:nvPr/>
          </p:nvSpPr>
          <p:spPr>
            <a:xfrm>
              <a:off x="11116876" y="681273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2" name="object 132"/>
            <p:cNvSpPr/>
            <p:nvPr/>
          </p:nvSpPr>
          <p:spPr>
            <a:xfrm>
              <a:off x="11094363" y="676421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3" name="object 133"/>
          <p:cNvGrpSpPr/>
          <p:nvPr/>
        </p:nvGrpSpPr>
        <p:grpSpPr>
          <a:xfrm>
            <a:off x="5328157" y="3074403"/>
            <a:ext cx="20505" cy="247500"/>
            <a:chOff x="11694146" y="6780408"/>
            <a:chExt cx="45085" cy="544195"/>
          </a:xfrm>
        </p:grpSpPr>
        <p:sp>
          <p:nvSpPr>
            <p:cNvPr id="134" name="object 134"/>
            <p:cNvSpPr/>
            <p:nvPr/>
          </p:nvSpPr>
          <p:spPr>
            <a:xfrm>
              <a:off x="11716659" y="682892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35" name="object 135"/>
            <p:cNvSpPr/>
            <p:nvPr/>
          </p:nvSpPr>
          <p:spPr>
            <a:xfrm>
              <a:off x="11694146" y="6780408"/>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6" name="object 136"/>
          <p:cNvGrpSpPr/>
          <p:nvPr/>
        </p:nvGrpSpPr>
        <p:grpSpPr>
          <a:xfrm>
            <a:off x="4500430" y="2738299"/>
            <a:ext cx="20505" cy="117829"/>
            <a:chOff x="9874168" y="6041393"/>
            <a:chExt cx="45085" cy="259079"/>
          </a:xfrm>
        </p:grpSpPr>
        <p:sp>
          <p:nvSpPr>
            <p:cNvPr id="137" name="object 137"/>
            <p:cNvSpPr/>
            <p:nvPr/>
          </p:nvSpPr>
          <p:spPr>
            <a:xfrm>
              <a:off x="9896681" y="6089907"/>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38" name="object 138"/>
            <p:cNvSpPr/>
            <p:nvPr/>
          </p:nvSpPr>
          <p:spPr>
            <a:xfrm>
              <a:off x="9874168" y="6041393"/>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39" name="object 139"/>
          <p:cNvGrpSpPr/>
          <p:nvPr/>
        </p:nvGrpSpPr>
        <p:grpSpPr>
          <a:xfrm>
            <a:off x="5328600" y="2744637"/>
            <a:ext cx="20505" cy="120140"/>
            <a:chOff x="11695120" y="6055330"/>
            <a:chExt cx="45085" cy="264160"/>
          </a:xfrm>
        </p:grpSpPr>
        <p:sp>
          <p:nvSpPr>
            <p:cNvPr id="140" name="object 140"/>
            <p:cNvSpPr/>
            <p:nvPr/>
          </p:nvSpPr>
          <p:spPr>
            <a:xfrm>
              <a:off x="11717706" y="6103834"/>
              <a:ext cx="5080" cy="210820"/>
            </a:xfrm>
            <a:custGeom>
              <a:avLst/>
              <a:gdLst/>
              <a:ahLst/>
              <a:cxnLst/>
              <a:rect l="l" t="t" r="r" b="b"/>
              <a:pathLst>
                <a:path w="5079"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141" name="object 141"/>
            <p:cNvSpPr/>
            <p:nvPr/>
          </p:nvSpPr>
          <p:spPr>
            <a:xfrm>
              <a:off x="11695120" y="6055330"/>
              <a:ext cx="45085" cy="45720"/>
            </a:xfrm>
            <a:custGeom>
              <a:avLst/>
              <a:gdLst/>
              <a:ahLst/>
              <a:cxnLst/>
              <a:rect l="l" t="t" r="r" b="b"/>
              <a:pathLst>
                <a:path w="45084" h="45720">
                  <a:moveTo>
                    <a:pt x="21538" y="0"/>
                  </a:moveTo>
                  <a:lnTo>
                    <a:pt x="0" y="45499"/>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142" name="object 142"/>
          <p:cNvGrpSpPr/>
          <p:nvPr/>
        </p:nvGrpSpPr>
        <p:grpSpPr>
          <a:xfrm>
            <a:off x="4776965" y="2738299"/>
            <a:ext cx="20505" cy="117829"/>
            <a:chOff x="10482204" y="6041393"/>
            <a:chExt cx="45085" cy="259079"/>
          </a:xfrm>
        </p:grpSpPr>
        <p:sp>
          <p:nvSpPr>
            <p:cNvPr id="143" name="object 143"/>
            <p:cNvSpPr/>
            <p:nvPr/>
          </p:nvSpPr>
          <p:spPr>
            <a:xfrm>
              <a:off x="10504716" y="6089907"/>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44" name="object 144"/>
            <p:cNvSpPr/>
            <p:nvPr/>
          </p:nvSpPr>
          <p:spPr>
            <a:xfrm>
              <a:off x="10482204" y="6041393"/>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45" name="object 145"/>
          <p:cNvGrpSpPr/>
          <p:nvPr/>
        </p:nvGrpSpPr>
        <p:grpSpPr>
          <a:xfrm>
            <a:off x="5064481" y="2734847"/>
            <a:ext cx="20505" cy="117829"/>
            <a:chOff x="11114384" y="6033802"/>
            <a:chExt cx="45085" cy="259079"/>
          </a:xfrm>
        </p:grpSpPr>
        <p:sp>
          <p:nvSpPr>
            <p:cNvPr id="146" name="object 146"/>
            <p:cNvSpPr/>
            <p:nvPr/>
          </p:nvSpPr>
          <p:spPr>
            <a:xfrm>
              <a:off x="11136896" y="608231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47" name="object 147"/>
            <p:cNvSpPr/>
            <p:nvPr/>
          </p:nvSpPr>
          <p:spPr>
            <a:xfrm>
              <a:off x="11114384" y="6033802"/>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148" name="object 148"/>
          <p:cNvSpPr txBox="1"/>
          <p:nvPr/>
        </p:nvSpPr>
        <p:spPr>
          <a:xfrm>
            <a:off x="4408012" y="2880833"/>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149" name="object 149"/>
          <p:cNvSpPr txBox="1"/>
          <p:nvPr/>
        </p:nvSpPr>
        <p:spPr>
          <a:xfrm>
            <a:off x="4403773" y="3325356"/>
            <a:ext cx="1469406" cy="213238"/>
          </a:xfrm>
          <a:prstGeom prst="rect">
            <a:avLst/>
          </a:prstGeom>
        </p:spPr>
        <p:txBody>
          <a:bodyPr vert="horz" wrap="square" lIns="0" tIns="6642" rIns="0" bIns="0" rtlCol="0">
            <a:spAutoFit/>
          </a:bodyPr>
          <a:lstStyle/>
          <a:p>
            <a:pPr marL="5776">
              <a:spcBef>
                <a:spcPts val="52"/>
              </a:spcBef>
              <a:tabLst>
                <a:tab pos="976137" algn="l"/>
                <a:tab pos="1159813" algn="l"/>
              </a:tabLst>
            </a:pPr>
            <a:r>
              <a:rPr sz="1342" dirty="0">
                <a:latin typeface="Calibri"/>
                <a:cs typeface="Calibri"/>
              </a:rPr>
              <a:t>[CLS]</a:t>
            </a:r>
            <a:r>
              <a:rPr sz="1342" spc="-2" dirty="0">
                <a:latin typeface="Calibri"/>
                <a:cs typeface="Calibri"/>
              </a:rPr>
              <a:t> </a:t>
            </a: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dirty="0">
              <a:latin typeface="Calibri"/>
              <a:cs typeface="Calibri"/>
            </a:endParaRPr>
          </a:p>
        </p:txBody>
      </p:sp>
      <p:sp>
        <p:nvSpPr>
          <p:cNvPr id="150" name="object 150"/>
          <p:cNvSpPr txBox="1"/>
          <p:nvPr/>
        </p:nvSpPr>
        <p:spPr>
          <a:xfrm>
            <a:off x="4352930" y="1816056"/>
            <a:ext cx="556515" cy="213238"/>
          </a:xfrm>
          <a:prstGeom prst="rect">
            <a:avLst/>
          </a:prstGeom>
        </p:spPr>
        <p:txBody>
          <a:bodyPr vert="horz" wrap="square" lIns="0" tIns="6642" rIns="0" bIns="0" rtlCol="0">
            <a:spAutoFit/>
          </a:bodyPr>
          <a:lstStyle/>
          <a:p>
            <a:pPr marL="5776">
              <a:spcBef>
                <a:spcPts val="52"/>
              </a:spcBef>
            </a:pPr>
            <a:r>
              <a:rPr sz="1342" spc="-5" dirty="0">
                <a:latin typeface="Calibri"/>
                <a:cs typeface="Calibri"/>
              </a:rPr>
              <a:t>positive</a:t>
            </a:r>
            <a:endParaRPr sz="1342">
              <a:latin typeface="Calibri"/>
              <a:cs typeface="Calibri"/>
            </a:endParaRPr>
          </a:p>
        </p:txBody>
      </p:sp>
      <p:sp>
        <p:nvSpPr>
          <p:cNvPr id="151" name="object 151"/>
          <p:cNvSpPr txBox="1"/>
          <p:nvPr/>
        </p:nvSpPr>
        <p:spPr>
          <a:xfrm>
            <a:off x="6112134" y="2531051"/>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layer2</a:t>
            </a:r>
            <a:endParaRPr sz="750">
              <a:latin typeface="Calibri"/>
              <a:cs typeface="Calibri"/>
            </a:endParaRPr>
          </a:p>
        </p:txBody>
      </p:sp>
      <p:grpSp>
        <p:nvGrpSpPr>
          <p:cNvPr id="152" name="object 152"/>
          <p:cNvGrpSpPr/>
          <p:nvPr/>
        </p:nvGrpSpPr>
        <p:grpSpPr>
          <a:xfrm>
            <a:off x="6107372" y="2046057"/>
            <a:ext cx="214866" cy="463233"/>
            <a:chOff x="13407456" y="4519316"/>
            <a:chExt cx="472440" cy="1018540"/>
          </a:xfrm>
        </p:grpSpPr>
        <p:sp>
          <p:nvSpPr>
            <p:cNvPr id="153" name="object 153"/>
            <p:cNvSpPr/>
            <p:nvPr/>
          </p:nvSpPr>
          <p:spPr>
            <a:xfrm>
              <a:off x="13417926" y="4880905"/>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54" name="object 154"/>
            <p:cNvSpPr/>
            <p:nvPr/>
          </p:nvSpPr>
          <p:spPr>
            <a:xfrm>
              <a:off x="13417926" y="4880904"/>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55" name="object 155"/>
            <p:cNvSpPr/>
            <p:nvPr/>
          </p:nvSpPr>
          <p:spPr>
            <a:xfrm>
              <a:off x="13643647" y="5267879"/>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56" name="object 156"/>
            <p:cNvSpPr/>
            <p:nvPr/>
          </p:nvSpPr>
          <p:spPr>
            <a:xfrm>
              <a:off x="13621135" y="521936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57" name="object 157"/>
            <p:cNvSpPr/>
            <p:nvPr/>
          </p:nvSpPr>
          <p:spPr>
            <a:xfrm>
              <a:off x="13625690" y="4567831"/>
              <a:ext cx="0" cy="269875"/>
            </a:xfrm>
            <a:custGeom>
              <a:avLst/>
              <a:gdLst/>
              <a:ahLst/>
              <a:cxnLst/>
              <a:rect l="l" t="t" r="r" b="b"/>
              <a:pathLst>
                <a:path h="269875">
                  <a:moveTo>
                    <a:pt x="0" y="269765"/>
                  </a:moveTo>
                  <a:lnTo>
                    <a:pt x="0" y="5235"/>
                  </a:lnTo>
                  <a:lnTo>
                    <a:pt x="0" y="0"/>
                  </a:lnTo>
                </a:path>
              </a:pathLst>
            </a:custGeom>
            <a:ln w="10470">
              <a:solidFill>
                <a:srgbClr val="4472C4"/>
              </a:solidFill>
            </a:ln>
          </p:spPr>
          <p:txBody>
            <a:bodyPr wrap="square" lIns="0" tIns="0" rIns="0" bIns="0" rtlCol="0"/>
            <a:lstStyle/>
            <a:p>
              <a:endParaRPr sz="637"/>
            </a:p>
          </p:txBody>
        </p:sp>
        <p:sp>
          <p:nvSpPr>
            <p:cNvPr id="158" name="object 158"/>
            <p:cNvSpPr/>
            <p:nvPr/>
          </p:nvSpPr>
          <p:spPr>
            <a:xfrm>
              <a:off x="13603177" y="451931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59" name="object 159"/>
          <p:cNvGrpSpPr/>
          <p:nvPr/>
        </p:nvGrpSpPr>
        <p:grpSpPr>
          <a:xfrm>
            <a:off x="6204553" y="3051024"/>
            <a:ext cx="20505" cy="247500"/>
            <a:chOff x="13621134" y="6729003"/>
            <a:chExt cx="45085" cy="544195"/>
          </a:xfrm>
        </p:grpSpPr>
        <p:sp>
          <p:nvSpPr>
            <p:cNvPr id="160" name="object 160"/>
            <p:cNvSpPr/>
            <p:nvPr/>
          </p:nvSpPr>
          <p:spPr>
            <a:xfrm>
              <a:off x="13643646" y="6777517"/>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1" name="object 161"/>
            <p:cNvSpPr/>
            <p:nvPr/>
          </p:nvSpPr>
          <p:spPr>
            <a:xfrm>
              <a:off x="13621134" y="672900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2" name="object 162"/>
          <p:cNvGrpSpPr/>
          <p:nvPr/>
        </p:nvGrpSpPr>
        <p:grpSpPr>
          <a:xfrm>
            <a:off x="6482026" y="3051024"/>
            <a:ext cx="20505" cy="247500"/>
            <a:chOff x="14231232" y="6729003"/>
            <a:chExt cx="45085" cy="544195"/>
          </a:xfrm>
        </p:grpSpPr>
        <p:sp>
          <p:nvSpPr>
            <p:cNvPr id="163" name="object 163"/>
            <p:cNvSpPr/>
            <p:nvPr/>
          </p:nvSpPr>
          <p:spPr>
            <a:xfrm>
              <a:off x="14253744" y="6777517"/>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4" name="object 164"/>
            <p:cNvSpPr/>
            <p:nvPr/>
          </p:nvSpPr>
          <p:spPr>
            <a:xfrm>
              <a:off x="14231232" y="6729003"/>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5" name="object 165"/>
          <p:cNvGrpSpPr/>
          <p:nvPr/>
        </p:nvGrpSpPr>
        <p:grpSpPr>
          <a:xfrm>
            <a:off x="6759498" y="3042103"/>
            <a:ext cx="20505" cy="247500"/>
            <a:chOff x="14841328" y="6709387"/>
            <a:chExt cx="45085" cy="544195"/>
          </a:xfrm>
        </p:grpSpPr>
        <p:sp>
          <p:nvSpPr>
            <p:cNvPr id="166" name="object 166"/>
            <p:cNvSpPr/>
            <p:nvPr/>
          </p:nvSpPr>
          <p:spPr>
            <a:xfrm>
              <a:off x="14863840" y="6757903"/>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67" name="object 167"/>
            <p:cNvSpPr/>
            <p:nvPr/>
          </p:nvSpPr>
          <p:spPr>
            <a:xfrm>
              <a:off x="14841328" y="6709387"/>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68" name="object 168"/>
          <p:cNvGrpSpPr/>
          <p:nvPr/>
        </p:nvGrpSpPr>
        <p:grpSpPr>
          <a:xfrm>
            <a:off x="7032280" y="3049466"/>
            <a:ext cx="20505" cy="247500"/>
            <a:chOff x="15441111" y="6725577"/>
            <a:chExt cx="45085" cy="544195"/>
          </a:xfrm>
        </p:grpSpPr>
        <p:sp>
          <p:nvSpPr>
            <p:cNvPr id="169" name="object 169"/>
            <p:cNvSpPr/>
            <p:nvPr/>
          </p:nvSpPr>
          <p:spPr>
            <a:xfrm>
              <a:off x="15463624" y="6774092"/>
              <a:ext cx="0" cy="495934"/>
            </a:xfrm>
            <a:custGeom>
              <a:avLst/>
              <a:gdLst/>
              <a:ahLst/>
              <a:cxnLst/>
              <a:rect l="l" t="t" r="r" b="b"/>
              <a:pathLst>
                <a:path h="495934">
                  <a:moveTo>
                    <a:pt x="0" y="495604"/>
                  </a:moveTo>
                  <a:lnTo>
                    <a:pt x="0" y="5235"/>
                  </a:lnTo>
                  <a:lnTo>
                    <a:pt x="0" y="0"/>
                  </a:lnTo>
                </a:path>
              </a:pathLst>
            </a:custGeom>
            <a:ln w="10470">
              <a:solidFill>
                <a:srgbClr val="4472C4"/>
              </a:solidFill>
            </a:ln>
          </p:spPr>
          <p:txBody>
            <a:bodyPr wrap="square" lIns="0" tIns="0" rIns="0" bIns="0" rtlCol="0"/>
            <a:lstStyle/>
            <a:p>
              <a:endParaRPr sz="637"/>
            </a:p>
          </p:txBody>
        </p:sp>
        <p:sp>
          <p:nvSpPr>
            <p:cNvPr id="170" name="object 170"/>
            <p:cNvSpPr/>
            <p:nvPr/>
          </p:nvSpPr>
          <p:spPr>
            <a:xfrm>
              <a:off x="15441111" y="6725577"/>
              <a:ext cx="45085" cy="45085"/>
            </a:xfrm>
            <a:custGeom>
              <a:avLst/>
              <a:gdLst/>
              <a:ahLst/>
              <a:cxnLst/>
              <a:rect l="l" t="t" r="r" b="b"/>
              <a:pathLst>
                <a:path w="45084" h="45084">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1" name="object 171"/>
          <p:cNvGrpSpPr/>
          <p:nvPr/>
        </p:nvGrpSpPr>
        <p:grpSpPr>
          <a:xfrm>
            <a:off x="6204553" y="2713361"/>
            <a:ext cx="20505" cy="117829"/>
            <a:chOff x="13621134" y="5986561"/>
            <a:chExt cx="45085" cy="259079"/>
          </a:xfrm>
        </p:grpSpPr>
        <p:sp>
          <p:nvSpPr>
            <p:cNvPr id="172" name="object 172"/>
            <p:cNvSpPr/>
            <p:nvPr/>
          </p:nvSpPr>
          <p:spPr>
            <a:xfrm>
              <a:off x="13643646" y="603507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73" name="object 173"/>
            <p:cNvSpPr/>
            <p:nvPr/>
          </p:nvSpPr>
          <p:spPr>
            <a:xfrm>
              <a:off x="13621134" y="598656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74" name="object 174"/>
          <p:cNvGrpSpPr/>
          <p:nvPr/>
        </p:nvGrpSpPr>
        <p:grpSpPr>
          <a:xfrm>
            <a:off x="7032723" y="2719701"/>
            <a:ext cx="20505" cy="120140"/>
            <a:chOff x="15442085" y="6000500"/>
            <a:chExt cx="45085" cy="264160"/>
          </a:xfrm>
        </p:grpSpPr>
        <p:sp>
          <p:nvSpPr>
            <p:cNvPr id="175" name="object 175"/>
            <p:cNvSpPr/>
            <p:nvPr/>
          </p:nvSpPr>
          <p:spPr>
            <a:xfrm>
              <a:off x="15464661" y="6049004"/>
              <a:ext cx="5080" cy="210820"/>
            </a:xfrm>
            <a:custGeom>
              <a:avLst/>
              <a:gdLst/>
              <a:ahLst/>
              <a:cxnLst/>
              <a:rect l="l" t="t" r="r" b="b"/>
              <a:pathLst>
                <a:path w="5080" h="210820">
                  <a:moveTo>
                    <a:pt x="4522" y="210387"/>
                  </a:moveTo>
                  <a:lnTo>
                    <a:pt x="112" y="5234"/>
                  </a:lnTo>
                  <a:lnTo>
                    <a:pt x="0" y="0"/>
                  </a:lnTo>
                </a:path>
              </a:pathLst>
            </a:custGeom>
            <a:ln w="10470">
              <a:solidFill>
                <a:srgbClr val="4472C4"/>
              </a:solidFill>
            </a:ln>
          </p:spPr>
          <p:txBody>
            <a:bodyPr wrap="square" lIns="0" tIns="0" rIns="0" bIns="0" rtlCol="0"/>
            <a:lstStyle/>
            <a:p>
              <a:endParaRPr sz="637"/>
            </a:p>
          </p:txBody>
        </p:sp>
        <p:sp>
          <p:nvSpPr>
            <p:cNvPr id="176" name="object 176"/>
            <p:cNvSpPr/>
            <p:nvPr/>
          </p:nvSpPr>
          <p:spPr>
            <a:xfrm>
              <a:off x="15442085" y="6000500"/>
              <a:ext cx="45085" cy="45720"/>
            </a:xfrm>
            <a:custGeom>
              <a:avLst/>
              <a:gdLst/>
              <a:ahLst/>
              <a:cxnLst/>
              <a:rect l="l" t="t" r="r" b="b"/>
              <a:pathLst>
                <a:path w="45084" h="45720">
                  <a:moveTo>
                    <a:pt x="21538" y="0"/>
                  </a:moveTo>
                  <a:lnTo>
                    <a:pt x="0" y="45498"/>
                  </a:lnTo>
                  <a:lnTo>
                    <a:pt x="45014" y="44530"/>
                  </a:lnTo>
                  <a:lnTo>
                    <a:pt x="21538" y="0"/>
                  </a:lnTo>
                  <a:close/>
                </a:path>
              </a:pathLst>
            </a:custGeom>
            <a:solidFill>
              <a:srgbClr val="4472C4"/>
            </a:solidFill>
          </p:spPr>
          <p:txBody>
            <a:bodyPr wrap="square" lIns="0" tIns="0" rIns="0" bIns="0" rtlCol="0"/>
            <a:lstStyle/>
            <a:p>
              <a:endParaRPr sz="637"/>
            </a:p>
          </p:txBody>
        </p:sp>
      </p:grpSp>
      <p:grpSp>
        <p:nvGrpSpPr>
          <p:cNvPr id="177" name="object 177"/>
          <p:cNvGrpSpPr/>
          <p:nvPr/>
        </p:nvGrpSpPr>
        <p:grpSpPr>
          <a:xfrm>
            <a:off x="6481087" y="2713361"/>
            <a:ext cx="20505" cy="117829"/>
            <a:chOff x="14229168" y="5986561"/>
            <a:chExt cx="45085" cy="259079"/>
          </a:xfrm>
        </p:grpSpPr>
        <p:sp>
          <p:nvSpPr>
            <p:cNvPr id="178" name="object 178"/>
            <p:cNvSpPr/>
            <p:nvPr/>
          </p:nvSpPr>
          <p:spPr>
            <a:xfrm>
              <a:off x="14251681" y="6035076"/>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79" name="object 179"/>
            <p:cNvSpPr/>
            <p:nvPr/>
          </p:nvSpPr>
          <p:spPr>
            <a:xfrm>
              <a:off x="14229168" y="5986561"/>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80" name="object 180"/>
          <p:cNvGrpSpPr/>
          <p:nvPr/>
        </p:nvGrpSpPr>
        <p:grpSpPr>
          <a:xfrm>
            <a:off x="6768603" y="2709909"/>
            <a:ext cx="20505" cy="117829"/>
            <a:chOff x="14861348" y="5978970"/>
            <a:chExt cx="45085" cy="259079"/>
          </a:xfrm>
        </p:grpSpPr>
        <p:sp>
          <p:nvSpPr>
            <p:cNvPr id="181" name="object 181"/>
            <p:cNvSpPr/>
            <p:nvPr/>
          </p:nvSpPr>
          <p:spPr>
            <a:xfrm>
              <a:off x="14883861" y="6027485"/>
              <a:ext cx="0" cy="210820"/>
            </a:xfrm>
            <a:custGeom>
              <a:avLst/>
              <a:gdLst/>
              <a:ahLst/>
              <a:cxnLst/>
              <a:rect l="l" t="t" r="r" b="b"/>
              <a:pathLst>
                <a:path h="210820">
                  <a:moveTo>
                    <a:pt x="0" y="210376"/>
                  </a:moveTo>
                  <a:lnTo>
                    <a:pt x="0" y="5235"/>
                  </a:lnTo>
                  <a:lnTo>
                    <a:pt x="0" y="0"/>
                  </a:lnTo>
                </a:path>
              </a:pathLst>
            </a:custGeom>
            <a:ln w="10470">
              <a:solidFill>
                <a:srgbClr val="4472C4"/>
              </a:solidFill>
            </a:ln>
          </p:spPr>
          <p:txBody>
            <a:bodyPr wrap="square" lIns="0" tIns="0" rIns="0" bIns="0" rtlCol="0"/>
            <a:lstStyle/>
            <a:p>
              <a:endParaRPr sz="637"/>
            </a:p>
          </p:txBody>
        </p:sp>
        <p:sp>
          <p:nvSpPr>
            <p:cNvPr id="182" name="object 182"/>
            <p:cNvSpPr/>
            <p:nvPr/>
          </p:nvSpPr>
          <p:spPr>
            <a:xfrm>
              <a:off x="14861348" y="5978970"/>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83" name="object 183"/>
          <p:cNvGrpSpPr/>
          <p:nvPr/>
        </p:nvGrpSpPr>
        <p:grpSpPr>
          <a:xfrm>
            <a:off x="6394720" y="2052397"/>
            <a:ext cx="214866" cy="485181"/>
            <a:chOff x="14039268" y="4533256"/>
            <a:chExt cx="472440" cy="1066800"/>
          </a:xfrm>
        </p:grpSpPr>
        <p:sp>
          <p:nvSpPr>
            <p:cNvPr id="184" name="object 184"/>
            <p:cNvSpPr/>
            <p:nvPr/>
          </p:nvSpPr>
          <p:spPr>
            <a:xfrm>
              <a:off x="14261994" y="5281821"/>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85" name="object 185"/>
            <p:cNvSpPr/>
            <p:nvPr/>
          </p:nvSpPr>
          <p:spPr>
            <a:xfrm>
              <a:off x="14239482" y="523330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86" name="object 186"/>
            <p:cNvSpPr/>
            <p:nvPr/>
          </p:nvSpPr>
          <p:spPr>
            <a:xfrm>
              <a:off x="14049739" y="4877583"/>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87" name="object 187"/>
            <p:cNvSpPr/>
            <p:nvPr/>
          </p:nvSpPr>
          <p:spPr>
            <a:xfrm>
              <a:off x="14049739" y="4877584"/>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88" name="object 188"/>
            <p:cNvSpPr/>
            <p:nvPr/>
          </p:nvSpPr>
          <p:spPr>
            <a:xfrm>
              <a:off x="14244047" y="458177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89" name="object 189"/>
            <p:cNvSpPr/>
            <p:nvPr/>
          </p:nvSpPr>
          <p:spPr>
            <a:xfrm>
              <a:off x="14221535" y="453325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90" name="object 190"/>
          <p:cNvGrpSpPr/>
          <p:nvPr/>
        </p:nvGrpSpPr>
        <p:grpSpPr>
          <a:xfrm>
            <a:off x="6682184" y="2046058"/>
            <a:ext cx="214866" cy="485181"/>
            <a:chOff x="14671333" y="4519317"/>
            <a:chExt cx="472440" cy="1066800"/>
          </a:xfrm>
        </p:grpSpPr>
        <p:sp>
          <p:nvSpPr>
            <p:cNvPr id="191" name="object 191"/>
            <p:cNvSpPr/>
            <p:nvPr/>
          </p:nvSpPr>
          <p:spPr>
            <a:xfrm>
              <a:off x="14883861" y="526788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2" name="object 192"/>
            <p:cNvSpPr/>
            <p:nvPr/>
          </p:nvSpPr>
          <p:spPr>
            <a:xfrm>
              <a:off x="14861349" y="521936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193" name="object 193"/>
            <p:cNvSpPr/>
            <p:nvPr/>
          </p:nvSpPr>
          <p:spPr>
            <a:xfrm>
              <a:off x="14681804" y="4873238"/>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194" name="object 194"/>
            <p:cNvSpPr/>
            <p:nvPr/>
          </p:nvSpPr>
          <p:spPr>
            <a:xfrm>
              <a:off x="14681804" y="4873239"/>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195" name="object 195"/>
            <p:cNvSpPr/>
            <p:nvPr/>
          </p:nvSpPr>
          <p:spPr>
            <a:xfrm>
              <a:off x="14865903" y="4567833"/>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6" name="object 196"/>
            <p:cNvSpPr/>
            <p:nvPr/>
          </p:nvSpPr>
          <p:spPr>
            <a:xfrm>
              <a:off x="14843391" y="4519317"/>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grpSp>
        <p:nvGrpSpPr>
          <p:cNvPr id="197" name="object 197"/>
          <p:cNvGrpSpPr/>
          <p:nvPr/>
        </p:nvGrpSpPr>
        <p:grpSpPr>
          <a:xfrm>
            <a:off x="6938341" y="2052397"/>
            <a:ext cx="214866" cy="485181"/>
            <a:chOff x="15234563" y="4533256"/>
            <a:chExt cx="472440" cy="1066800"/>
          </a:xfrm>
        </p:grpSpPr>
        <p:sp>
          <p:nvSpPr>
            <p:cNvPr id="198" name="object 198"/>
            <p:cNvSpPr/>
            <p:nvPr/>
          </p:nvSpPr>
          <p:spPr>
            <a:xfrm>
              <a:off x="15464252" y="5281821"/>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199" name="object 199"/>
            <p:cNvSpPr/>
            <p:nvPr/>
          </p:nvSpPr>
          <p:spPr>
            <a:xfrm>
              <a:off x="15441739" y="5233305"/>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sp>
          <p:nvSpPr>
            <p:cNvPr id="200" name="object 200"/>
            <p:cNvSpPr/>
            <p:nvPr/>
          </p:nvSpPr>
          <p:spPr>
            <a:xfrm>
              <a:off x="15245033" y="4873238"/>
              <a:ext cx="451484" cy="338455"/>
            </a:xfrm>
            <a:custGeom>
              <a:avLst/>
              <a:gdLst/>
              <a:ahLst/>
              <a:cxnLst/>
              <a:rect l="l" t="t" r="r" b="b"/>
              <a:pathLst>
                <a:path w="451484" h="338454">
                  <a:moveTo>
                    <a:pt x="451435" y="0"/>
                  </a:moveTo>
                  <a:lnTo>
                    <a:pt x="0" y="0"/>
                  </a:lnTo>
                  <a:lnTo>
                    <a:pt x="0" y="338460"/>
                  </a:lnTo>
                  <a:lnTo>
                    <a:pt x="451435" y="338460"/>
                  </a:lnTo>
                  <a:lnTo>
                    <a:pt x="451435" y="0"/>
                  </a:lnTo>
                  <a:close/>
                </a:path>
              </a:pathLst>
            </a:custGeom>
            <a:solidFill>
              <a:srgbClr val="FFC000"/>
            </a:solidFill>
          </p:spPr>
          <p:txBody>
            <a:bodyPr wrap="square" lIns="0" tIns="0" rIns="0" bIns="0" rtlCol="0"/>
            <a:lstStyle/>
            <a:p>
              <a:endParaRPr sz="637"/>
            </a:p>
          </p:txBody>
        </p:sp>
        <p:sp>
          <p:nvSpPr>
            <p:cNvPr id="201" name="object 201"/>
            <p:cNvSpPr/>
            <p:nvPr/>
          </p:nvSpPr>
          <p:spPr>
            <a:xfrm>
              <a:off x="15245034" y="4873238"/>
              <a:ext cx="451484" cy="338455"/>
            </a:xfrm>
            <a:custGeom>
              <a:avLst/>
              <a:gdLst/>
              <a:ahLst/>
              <a:cxnLst/>
              <a:rect l="l" t="t" r="r" b="b"/>
              <a:pathLst>
                <a:path w="451484" h="338454">
                  <a:moveTo>
                    <a:pt x="0" y="0"/>
                  </a:moveTo>
                  <a:lnTo>
                    <a:pt x="451435" y="0"/>
                  </a:lnTo>
                  <a:lnTo>
                    <a:pt x="451435" y="338460"/>
                  </a:lnTo>
                  <a:lnTo>
                    <a:pt x="0" y="338460"/>
                  </a:lnTo>
                  <a:lnTo>
                    <a:pt x="0" y="0"/>
                  </a:lnTo>
                  <a:close/>
                </a:path>
              </a:pathLst>
            </a:custGeom>
            <a:ln w="20941">
              <a:solidFill>
                <a:srgbClr val="BA8C00"/>
              </a:solidFill>
            </a:ln>
          </p:spPr>
          <p:txBody>
            <a:bodyPr wrap="square" lIns="0" tIns="0" rIns="0" bIns="0" rtlCol="0"/>
            <a:lstStyle/>
            <a:p>
              <a:endParaRPr sz="637"/>
            </a:p>
          </p:txBody>
        </p:sp>
        <p:sp>
          <p:nvSpPr>
            <p:cNvPr id="202" name="object 202"/>
            <p:cNvSpPr/>
            <p:nvPr/>
          </p:nvSpPr>
          <p:spPr>
            <a:xfrm>
              <a:off x="15446305" y="4581772"/>
              <a:ext cx="0" cy="318135"/>
            </a:xfrm>
            <a:custGeom>
              <a:avLst/>
              <a:gdLst/>
              <a:ahLst/>
              <a:cxnLst/>
              <a:rect l="l" t="t" r="r" b="b"/>
              <a:pathLst>
                <a:path h="318135">
                  <a:moveTo>
                    <a:pt x="0" y="317820"/>
                  </a:moveTo>
                  <a:lnTo>
                    <a:pt x="0" y="5235"/>
                  </a:lnTo>
                  <a:lnTo>
                    <a:pt x="0" y="0"/>
                  </a:lnTo>
                </a:path>
              </a:pathLst>
            </a:custGeom>
            <a:ln w="10470">
              <a:solidFill>
                <a:srgbClr val="4472C4"/>
              </a:solidFill>
            </a:ln>
          </p:spPr>
          <p:txBody>
            <a:bodyPr wrap="square" lIns="0" tIns="0" rIns="0" bIns="0" rtlCol="0"/>
            <a:lstStyle/>
            <a:p>
              <a:endParaRPr sz="637"/>
            </a:p>
          </p:txBody>
        </p:sp>
        <p:sp>
          <p:nvSpPr>
            <p:cNvPr id="203" name="object 203"/>
            <p:cNvSpPr/>
            <p:nvPr/>
          </p:nvSpPr>
          <p:spPr>
            <a:xfrm>
              <a:off x="15423792" y="4533256"/>
              <a:ext cx="45085" cy="45085"/>
            </a:xfrm>
            <a:custGeom>
              <a:avLst/>
              <a:gdLst/>
              <a:ahLst/>
              <a:cxnLst/>
              <a:rect l="l" t="t" r="r" b="b"/>
              <a:pathLst>
                <a:path w="45084" h="45085">
                  <a:moveTo>
                    <a:pt x="22512" y="0"/>
                  </a:moveTo>
                  <a:lnTo>
                    <a:pt x="0" y="45024"/>
                  </a:lnTo>
                  <a:lnTo>
                    <a:pt x="45024" y="45024"/>
                  </a:lnTo>
                  <a:lnTo>
                    <a:pt x="22512" y="0"/>
                  </a:lnTo>
                  <a:close/>
                </a:path>
              </a:pathLst>
            </a:custGeom>
            <a:solidFill>
              <a:srgbClr val="4472C4"/>
            </a:solidFill>
          </p:spPr>
          <p:txBody>
            <a:bodyPr wrap="square" lIns="0" tIns="0" rIns="0" bIns="0" rtlCol="0"/>
            <a:lstStyle/>
            <a:p>
              <a:endParaRPr sz="637"/>
            </a:p>
          </p:txBody>
        </p:sp>
      </p:grpSp>
      <p:sp>
        <p:nvSpPr>
          <p:cNvPr id="204" name="object 204"/>
          <p:cNvSpPr txBox="1"/>
          <p:nvPr/>
        </p:nvSpPr>
        <p:spPr>
          <a:xfrm>
            <a:off x="6112134" y="2855896"/>
            <a:ext cx="1028122" cy="134080"/>
          </a:xfrm>
          <a:prstGeom prst="rect">
            <a:avLst/>
          </a:prstGeom>
          <a:solidFill>
            <a:srgbClr val="4472C4"/>
          </a:solidFill>
          <a:ln w="20941">
            <a:solidFill>
              <a:srgbClr val="32538F"/>
            </a:solidFill>
          </a:ln>
        </p:spPr>
        <p:txBody>
          <a:bodyPr vert="horz" wrap="square" lIns="0" tIns="18483" rIns="0" bIns="0" rtlCol="0">
            <a:spAutoFit/>
          </a:bodyPr>
          <a:lstStyle/>
          <a:p>
            <a:pPr algn="ctr">
              <a:spcBef>
                <a:spcPts val="146"/>
              </a:spcBef>
            </a:pPr>
            <a:r>
              <a:rPr sz="750" spc="-5" dirty="0">
                <a:solidFill>
                  <a:srgbClr val="FFFFFF"/>
                </a:solidFill>
                <a:latin typeface="Calibri"/>
                <a:cs typeface="Calibri"/>
              </a:rPr>
              <a:t>layer1</a:t>
            </a:r>
            <a:endParaRPr sz="750">
              <a:latin typeface="Calibri"/>
              <a:cs typeface="Calibri"/>
            </a:endParaRPr>
          </a:p>
        </p:txBody>
      </p:sp>
      <p:sp>
        <p:nvSpPr>
          <p:cNvPr id="205" name="object 205"/>
          <p:cNvSpPr txBox="1"/>
          <p:nvPr/>
        </p:nvSpPr>
        <p:spPr>
          <a:xfrm>
            <a:off x="6107896" y="3300418"/>
            <a:ext cx="1359952" cy="213238"/>
          </a:xfrm>
          <a:prstGeom prst="rect">
            <a:avLst/>
          </a:prstGeom>
        </p:spPr>
        <p:txBody>
          <a:bodyPr vert="horz" wrap="square" lIns="0" tIns="6642" rIns="0" bIns="0" rtlCol="0">
            <a:spAutoFit/>
          </a:bodyPr>
          <a:lstStyle/>
          <a:p>
            <a:pPr marL="5776">
              <a:spcBef>
                <a:spcPts val="52"/>
              </a:spcBef>
              <a:tabLst>
                <a:tab pos="866394" algn="l"/>
                <a:tab pos="1050358" algn="l"/>
              </a:tabLst>
            </a:pPr>
            <a:r>
              <a:rPr sz="1342" dirty="0">
                <a:latin typeface="Calibri"/>
                <a:cs typeface="Calibri"/>
              </a:rPr>
              <a:t>&lt;s&gt;</a:t>
            </a:r>
            <a:r>
              <a:rPr sz="1342" spc="-2" dirty="0">
                <a:latin typeface="Calibri"/>
                <a:cs typeface="Calibri"/>
              </a:rPr>
              <a:t> </a:t>
            </a:r>
            <a:r>
              <a:rPr sz="1342" dirty="0">
                <a:latin typeface="Calibri"/>
                <a:cs typeface="Calibri"/>
              </a:rPr>
              <a:t>The </a:t>
            </a:r>
            <a:r>
              <a:rPr sz="1342" spc="-11" dirty="0">
                <a:latin typeface="Calibri"/>
                <a:cs typeface="Calibri"/>
              </a:rPr>
              <a:t>cat</a:t>
            </a:r>
            <a:r>
              <a:rPr sz="1342" dirty="0">
                <a:latin typeface="Calibri"/>
                <a:cs typeface="Calibri"/>
              </a:rPr>
              <a:t>	</a:t>
            </a:r>
            <a:r>
              <a:rPr sz="1342" spc="-11" dirty="0">
                <a:latin typeface="Calibri"/>
                <a:cs typeface="Calibri"/>
              </a:rPr>
              <a:t>is</a:t>
            </a:r>
            <a:r>
              <a:rPr sz="1342" dirty="0">
                <a:latin typeface="Calibri"/>
                <a:cs typeface="Calibri"/>
              </a:rPr>
              <a:t>	</a:t>
            </a:r>
            <a:r>
              <a:rPr sz="1342" spc="-9" dirty="0">
                <a:latin typeface="Calibri"/>
                <a:cs typeface="Calibri"/>
              </a:rPr>
              <a:t>cute</a:t>
            </a:r>
            <a:endParaRPr sz="1342">
              <a:latin typeface="Calibri"/>
              <a:cs typeface="Calibri"/>
            </a:endParaRPr>
          </a:p>
        </p:txBody>
      </p:sp>
      <p:sp>
        <p:nvSpPr>
          <p:cNvPr id="206" name="object 206"/>
          <p:cNvSpPr txBox="1"/>
          <p:nvPr/>
        </p:nvSpPr>
        <p:spPr>
          <a:xfrm>
            <a:off x="6057050" y="1791119"/>
            <a:ext cx="741057" cy="213238"/>
          </a:xfrm>
          <a:prstGeom prst="rect">
            <a:avLst/>
          </a:prstGeom>
        </p:spPr>
        <p:txBody>
          <a:bodyPr vert="horz" wrap="square" lIns="0" tIns="6642" rIns="0" bIns="0" rtlCol="0">
            <a:spAutoFit/>
          </a:bodyPr>
          <a:lstStyle/>
          <a:p>
            <a:pPr marL="5776">
              <a:spcBef>
                <a:spcPts val="52"/>
              </a:spcBef>
              <a:tabLst>
                <a:tab pos="341937" algn="l"/>
                <a:tab pos="628713" algn="l"/>
              </a:tabLst>
            </a:pPr>
            <a:r>
              <a:rPr sz="1342" spc="-11" dirty="0">
                <a:latin typeface="Calibri"/>
                <a:cs typeface="Calibri"/>
              </a:rPr>
              <a:t>The</a:t>
            </a:r>
            <a:r>
              <a:rPr sz="1342" dirty="0">
                <a:latin typeface="Calibri"/>
                <a:cs typeface="Calibri"/>
              </a:rPr>
              <a:t>	</a:t>
            </a:r>
            <a:r>
              <a:rPr sz="1342" spc="-11" dirty="0">
                <a:latin typeface="Calibri"/>
                <a:cs typeface="Calibri"/>
              </a:rPr>
              <a:t>cat</a:t>
            </a:r>
            <a:r>
              <a:rPr sz="1342" dirty="0">
                <a:latin typeface="Calibri"/>
                <a:cs typeface="Calibri"/>
              </a:rPr>
              <a:t>	</a:t>
            </a:r>
            <a:r>
              <a:rPr sz="1342" spc="-11" dirty="0">
                <a:latin typeface="Calibri"/>
                <a:cs typeface="Calibri"/>
              </a:rPr>
              <a:t>is</a:t>
            </a:r>
            <a:endParaRPr sz="1342">
              <a:latin typeface="Calibri"/>
              <a:cs typeface="Calibri"/>
            </a:endParaRPr>
          </a:p>
        </p:txBody>
      </p:sp>
      <p:sp>
        <p:nvSpPr>
          <p:cNvPr id="207" name="object 207"/>
          <p:cNvSpPr txBox="1"/>
          <p:nvPr/>
        </p:nvSpPr>
        <p:spPr>
          <a:xfrm>
            <a:off x="6902744" y="1791119"/>
            <a:ext cx="315079" cy="213238"/>
          </a:xfrm>
          <a:prstGeom prst="rect">
            <a:avLst/>
          </a:prstGeom>
        </p:spPr>
        <p:txBody>
          <a:bodyPr vert="horz" wrap="square" lIns="0" tIns="6642" rIns="0" bIns="0" rtlCol="0">
            <a:spAutoFit/>
          </a:bodyPr>
          <a:lstStyle/>
          <a:p>
            <a:pPr marL="5776">
              <a:spcBef>
                <a:spcPts val="52"/>
              </a:spcBef>
            </a:pPr>
            <a:r>
              <a:rPr sz="1342" spc="-9" dirty="0">
                <a:latin typeface="Calibri"/>
                <a:cs typeface="Calibri"/>
              </a:rPr>
              <a:t>cute</a:t>
            </a:r>
            <a:endParaRPr sz="1342">
              <a:latin typeface="Calibri"/>
              <a:cs typeface="Calibri"/>
            </a:endParaRPr>
          </a:p>
        </p:txBody>
      </p:sp>
      <p:sp>
        <p:nvSpPr>
          <p:cNvPr id="208" name="object 208"/>
          <p:cNvSpPr txBox="1"/>
          <p:nvPr/>
        </p:nvSpPr>
        <p:spPr>
          <a:xfrm>
            <a:off x="1036052" y="3923976"/>
            <a:ext cx="777157" cy="213238"/>
          </a:xfrm>
          <a:prstGeom prst="rect">
            <a:avLst/>
          </a:prstGeom>
        </p:spPr>
        <p:txBody>
          <a:bodyPr vert="horz" wrap="square" lIns="0" tIns="6642" rIns="0" bIns="0" rtlCol="0">
            <a:spAutoFit/>
          </a:bodyPr>
          <a:lstStyle/>
          <a:p>
            <a:pPr marL="5776">
              <a:spcBef>
                <a:spcPts val="52"/>
              </a:spcBef>
            </a:pPr>
            <a:r>
              <a:rPr sz="1342" spc="-9" dirty="0">
                <a:latin typeface="Calibri"/>
                <a:cs typeface="Calibri"/>
              </a:rPr>
              <a:t>Translation</a:t>
            </a:r>
            <a:endParaRPr sz="1342">
              <a:latin typeface="Calibri"/>
              <a:cs typeface="Calibri"/>
            </a:endParaRPr>
          </a:p>
        </p:txBody>
      </p:sp>
      <p:sp>
        <p:nvSpPr>
          <p:cNvPr id="209" name="object 209"/>
          <p:cNvSpPr txBox="1"/>
          <p:nvPr/>
        </p:nvSpPr>
        <p:spPr>
          <a:xfrm>
            <a:off x="2629971" y="3914645"/>
            <a:ext cx="856576" cy="213238"/>
          </a:xfrm>
          <a:prstGeom prst="rect">
            <a:avLst/>
          </a:prstGeom>
        </p:spPr>
        <p:txBody>
          <a:bodyPr vert="horz" wrap="square" lIns="0" tIns="6642" rIns="0" bIns="0" rtlCol="0">
            <a:spAutoFit/>
          </a:bodyPr>
          <a:lstStyle/>
          <a:p>
            <a:pPr marL="5776">
              <a:spcBef>
                <a:spcPts val="52"/>
              </a:spcBef>
            </a:pPr>
            <a:r>
              <a:rPr sz="1342" dirty="0">
                <a:latin typeface="Calibri"/>
                <a:cs typeface="Calibri"/>
              </a:rPr>
              <a:t>POS </a:t>
            </a:r>
            <a:r>
              <a:rPr sz="1342" spc="-5" dirty="0">
                <a:latin typeface="Calibri"/>
                <a:cs typeface="Calibri"/>
              </a:rPr>
              <a:t>Tagging</a:t>
            </a:r>
            <a:endParaRPr sz="1342">
              <a:latin typeface="Calibri"/>
              <a:cs typeface="Calibri"/>
            </a:endParaRPr>
          </a:p>
        </p:txBody>
      </p:sp>
      <p:sp>
        <p:nvSpPr>
          <p:cNvPr id="210" name="object 210"/>
          <p:cNvSpPr txBox="1"/>
          <p:nvPr/>
        </p:nvSpPr>
        <p:spPr>
          <a:xfrm>
            <a:off x="4385272" y="3914645"/>
            <a:ext cx="1221617" cy="213238"/>
          </a:xfrm>
          <a:prstGeom prst="rect">
            <a:avLst/>
          </a:prstGeom>
        </p:spPr>
        <p:txBody>
          <a:bodyPr vert="horz" wrap="square" lIns="0" tIns="6642" rIns="0" bIns="0" rtlCol="0">
            <a:spAutoFit/>
          </a:bodyPr>
          <a:lstStyle/>
          <a:p>
            <a:pPr marL="5776">
              <a:spcBef>
                <a:spcPts val="52"/>
              </a:spcBef>
            </a:pPr>
            <a:r>
              <a:rPr sz="1342" spc="-23" dirty="0">
                <a:latin typeface="Calibri"/>
                <a:cs typeface="Calibri"/>
              </a:rPr>
              <a:t>Text</a:t>
            </a:r>
            <a:r>
              <a:rPr sz="1342" spc="-48" dirty="0">
                <a:latin typeface="Calibri"/>
                <a:cs typeface="Calibri"/>
              </a:rPr>
              <a:t> </a:t>
            </a:r>
            <a:r>
              <a:rPr sz="1342" spc="-5" dirty="0">
                <a:latin typeface="Calibri"/>
                <a:cs typeface="Calibri"/>
              </a:rPr>
              <a:t>classification</a:t>
            </a:r>
            <a:endParaRPr sz="1342">
              <a:latin typeface="Calibri"/>
              <a:cs typeface="Calibri"/>
            </a:endParaRPr>
          </a:p>
        </p:txBody>
      </p:sp>
      <p:sp>
        <p:nvSpPr>
          <p:cNvPr id="211" name="object 211"/>
          <p:cNvSpPr txBox="1"/>
          <p:nvPr/>
        </p:nvSpPr>
        <p:spPr>
          <a:xfrm>
            <a:off x="6148946" y="3907396"/>
            <a:ext cx="1364284" cy="213238"/>
          </a:xfrm>
          <a:prstGeom prst="rect">
            <a:avLst/>
          </a:prstGeom>
        </p:spPr>
        <p:txBody>
          <a:bodyPr vert="horz" wrap="square" lIns="0" tIns="6642" rIns="0" bIns="0" rtlCol="0">
            <a:spAutoFit/>
          </a:bodyPr>
          <a:lstStyle/>
          <a:p>
            <a:pPr marL="5776">
              <a:spcBef>
                <a:spcPts val="52"/>
              </a:spcBef>
            </a:pPr>
            <a:r>
              <a:rPr sz="1342" dirty="0">
                <a:latin typeface="Calibri"/>
                <a:cs typeface="Calibri"/>
              </a:rPr>
              <a:t>Language</a:t>
            </a:r>
            <a:r>
              <a:rPr sz="1342" spc="-14" dirty="0">
                <a:latin typeface="Calibri"/>
                <a:cs typeface="Calibri"/>
              </a:rPr>
              <a:t> </a:t>
            </a:r>
            <a:r>
              <a:rPr sz="1342" spc="-5" dirty="0">
                <a:latin typeface="Calibri"/>
                <a:cs typeface="Calibri"/>
              </a:rPr>
              <a:t>modeling</a:t>
            </a:r>
            <a:endParaRPr sz="1342">
              <a:latin typeface="Calibri"/>
              <a:cs typeface="Calibri"/>
            </a:endParaRPr>
          </a:p>
        </p:txBody>
      </p:sp>
    </p:spTree>
    <p:extLst>
      <p:ext uri="{BB962C8B-B14F-4D97-AF65-F5344CB8AC3E}">
        <p14:creationId xmlns:p14="http://schemas.microsoft.com/office/powerpoint/2010/main" val="3545075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type="body" sz="quarter" idx="16"/>
          </p:nvPr>
        </p:nvSpPr>
        <p:spPr>
          <a:xfrm>
            <a:off x="533919" y="1390650"/>
            <a:ext cx="5336109" cy="3077573"/>
          </a:xfrm>
        </p:spPr>
        <p:txBody>
          <a:bodyPr>
            <a:normAutofit/>
          </a:bodyPr>
          <a:lstStyle/>
          <a:p>
            <a:r>
              <a:rPr lang="en-US" dirty="0"/>
              <a:t>Vary number of demonstrations.</a:t>
            </a:r>
          </a:p>
          <a:p>
            <a:r>
              <a:rPr lang="en-US" dirty="0"/>
              <a:t>Models see a small performance drop (0–5%) with random labels </a:t>
            </a:r>
          </a:p>
          <a:p>
            <a:endParaRPr lang="en-US" dirty="0"/>
          </a:p>
          <a:p>
            <a:r>
              <a:rPr lang="en-US" b="1" dirty="0"/>
              <a:t>Takeaway:</a:t>
            </a:r>
            <a:r>
              <a:rPr lang="en-US" dirty="0"/>
              <a:t> </a:t>
            </a:r>
          </a:p>
          <a:p>
            <a:pPr lvl="1"/>
            <a:r>
              <a:rPr lang="en-US" sz="1800" dirty="0"/>
              <a:t>Ground truth input-label mapping in the prompt is not as important as we thought!</a:t>
            </a:r>
          </a:p>
          <a:p>
            <a:pPr marL="342900" lvl="1" indent="0">
              <a:buNone/>
            </a:pPr>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51962" y="1452226"/>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080264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type="body" sz="quarter" idx="16"/>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2000" spc="5" dirty="0">
                <a:latin typeface="Corbel" panose="020B0503020204020204" pitchFamily="34" charset="0"/>
                <a:cs typeface="FreeSans"/>
              </a:rPr>
              <a:t>In-context </a:t>
            </a:r>
            <a:r>
              <a:rPr lang="en-US" sz="2000" spc="15" dirty="0">
                <a:latin typeface="Corbel" panose="020B0503020204020204" pitchFamily="34" charset="0"/>
                <a:cs typeface="FreeSans"/>
              </a:rPr>
              <a:t>learning, while being fascinating, is </a:t>
            </a:r>
            <a:r>
              <a:rPr lang="en-US" sz="2000" spc="20" dirty="0">
                <a:latin typeface="Corbel" panose="020B0503020204020204" pitchFamily="34" charset="0"/>
                <a:cs typeface="FreeSans"/>
              </a:rPr>
              <a:t>highly</a:t>
            </a:r>
            <a:r>
              <a:rPr lang="en-US" sz="2000" spc="35" dirty="0">
                <a:latin typeface="Corbel" panose="020B0503020204020204" pitchFamily="34" charset="0"/>
                <a:cs typeface="FreeSans"/>
              </a:rPr>
              <a:t> </a:t>
            </a:r>
            <a:r>
              <a:rPr lang="en-US" sz="2000" spc="15" dirty="0">
                <a:latin typeface="Corbel" panose="020B0503020204020204" pitchFamily="34" charset="0"/>
                <a:cs typeface="FreeSans"/>
              </a:rPr>
              <a:t>unstable/brittle. </a:t>
            </a:r>
          </a:p>
          <a:p>
            <a:pPr marL="379095" marR="5080" indent="-367030">
              <a:lnSpc>
                <a:spcPct val="114999"/>
              </a:lnSpc>
              <a:spcBef>
                <a:spcPts val="100"/>
              </a:spcBef>
              <a:buFont typeface="Arial"/>
              <a:buChar char="●"/>
              <a:tabLst>
                <a:tab pos="379095" algn="l"/>
                <a:tab pos="379730" algn="l"/>
              </a:tabLst>
            </a:pPr>
            <a:endParaRPr lang="en-US" sz="2000" spc="15" dirty="0">
              <a:latin typeface="Corbel" panose="020B0503020204020204" pitchFamily="34" charset="0"/>
              <a:cs typeface="FreeSans"/>
            </a:endParaRPr>
          </a:p>
          <a:p>
            <a:pPr marL="379095" marR="5080" indent="-367030">
              <a:lnSpc>
                <a:spcPct val="114999"/>
              </a:lnSpc>
              <a:spcBef>
                <a:spcPts val="100"/>
              </a:spcBef>
              <a:buFont typeface="Arial"/>
              <a:buChar char="●"/>
              <a:tabLst>
                <a:tab pos="379095" algn="l"/>
                <a:tab pos="379730" algn="l"/>
              </a:tabLst>
            </a:pPr>
            <a:endParaRPr lang="en-US" sz="2000" spc="15" dirty="0">
              <a:latin typeface="Corbel" panose="020B0503020204020204" pitchFamily="34" charset="0"/>
              <a:cs typeface="FreeSans"/>
            </a:endParaRPr>
          </a:p>
          <a:p>
            <a:pPr marL="379095" marR="5080" indent="-367030">
              <a:lnSpc>
                <a:spcPct val="114999"/>
              </a:lnSpc>
              <a:spcBef>
                <a:spcPts val="100"/>
              </a:spcBef>
              <a:buFont typeface="Arial"/>
              <a:buChar char="●"/>
              <a:tabLst>
                <a:tab pos="379095" algn="l"/>
                <a:tab pos="379730" algn="l"/>
              </a:tabLst>
            </a:pPr>
            <a:r>
              <a:rPr lang="en-US" sz="2000" dirty="0">
                <a:latin typeface="Corbel" panose="020B0503020204020204" pitchFamily="34" charset="0"/>
                <a:cs typeface="FreeSans"/>
              </a:rPr>
              <a:t>Next: why does ICL emerge? </a:t>
            </a: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Why Does ICL Emerge?</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3598132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B034-26D7-8DAD-7F8D-4F915FA798D3}"/>
              </a:ext>
            </a:extLst>
          </p:cNvPr>
          <p:cNvSpPr>
            <a:spLocks noGrp="1"/>
          </p:cNvSpPr>
          <p:nvPr>
            <p:ph type="title"/>
          </p:nvPr>
        </p:nvSpPr>
        <p:spPr/>
        <p:txBody>
          <a:bodyPr/>
          <a:lstStyle/>
          <a:p>
            <a:r>
              <a:rPr lang="en-US" dirty="0"/>
              <a:t>Why Does ICL Emerge? </a:t>
            </a:r>
          </a:p>
        </p:txBody>
      </p:sp>
      <p:sp>
        <p:nvSpPr>
          <p:cNvPr id="3" name="Text Placeholder 2">
            <a:extLst>
              <a:ext uri="{FF2B5EF4-FFF2-40B4-BE49-F238E27FC236}">
                <a16:creationId xmlns:a16="http://schemas.microsoft.com/office/drawing/2014/main" id="{1D405007-6F62-AE91-4C23-49C4CD9DB80E}"/>
              </a:ext>
            </a:extLst>
          </p:cNvPr>
          <p:cNvSpPr>
            <a:spLocks noGrp="1"/>
          </p:cNvSpPr>
          <p:nvPr>
            <p:ph type="body" sz="quarter" idx="16"/>
          </p:nvPr>
        </p:nvSpPr>
        <p:spPr/>
        <p:txBody>
          <a:bodyPr/>
          <a:lstStyle/>
          <a:p>
            <a:r>
              <a:rPr lang="en-US" dirty="0"/>
              <a:t>We don’t know! </a:t>
            </a:r>
          </a:p>
          <a:p>
            <a:r>
              <a:rPr lang="en-US" dirty="0"/>
              <a:t>We have partial empirical explanations. </a:t>
            </a:r>
          </a:p>
          <a:p>
            <a:r>
              <a:rPr lang="en-US" dirty="0"/>
              <a:t>And some theoretical analogies. </a:t>
            </a:r>
          </a:p>
          <a:p>
            <a:r>
              <a:rPr lang="en-US" dirty="0"/>
              <a:t>But none of them fully explain ICL. </a:t>
            </a:r>
          </a:p>
        </p:txBody>
      </p:sp>
    </p:spTree>
    <p:extLst>
      <p:ext uri="{BB962C8B-B14F-4D97-AF65-F5344CB8AC3E}">
        <p14:creationId xmlns:p14="http://schemas.microsoft.com/office/powerpoint/2010/main" val="1391188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E72A-CC30-164D-F05F-2A7BC31D311B}"/>
              </a:ext>
            </a:extLst>
          </p:cNvPr>
          <p:cNvSpPr>
            <a:spLocks noGrp="1"/>
          </p:cNvSpPr>
          <p:nvPr>
            <p:ph type="title"/>
          </p:nvPr>
        </p:nvSpPr>
        <p:spPr/>
        <p:txBody>
          <a:bodyPr/>
          <a:lstStyle/>
          <a:p>
            <a:r>
              <a:rPr lang="en-US" dirty="0"/>
              <a:t>ICL Emerges Due to Parallel Structures in Pre-training</a:t>
            </a:r>
          </a:p>
        </p:txBody>
      </p:sp>
      <p:sp>
        <p:nvSpPr>
          <p:cNvPr id="3" name="Text Placeholder 2">
            <a:extLst>
              <a:ext uri="{FF2B5EF4-FFF2-40B4-BE49-F238E27FC236}">
                <a16:creationId xmlns:a16="http://schemas.microsoft.com/office/drawing/2014/main" id="{6D58CC7A-3F83-8F47-46D9-B220AD990955}"/>
              </a:ext>
            </a:extLst>
          </p:cNvPr>
          <p:cNvSpPr>
            <a:spLocks noGrp="1"/>
          </p:cNvSpPr>
          <p:nvPr>
            <p:ph type="body" sz="quarter" idx="16"/>
          </p:nvPr>
        </p:nvSpPr>
        <p:spPr>
          <a:xfrm>
            <a:off x="533919" y="1390650"/>
            <a:ext cx="3590820" cy="3077573"/>
          </a:xfrm>
        </p:spPr>
        <p:txBody>
          <a:bodyPr/>
          <a:lstStyle/>
          <a:p>
            <a:r>
              <a:rPr lang="en-US" dirty="0"/>
              <a:t>Natural text is abundant with “parallel structure”. </a:t>
            </a:r>
          </a:p>
          <a:p>
            <a:pPr lvl="1"/>
            <a:r>
              <a:rPr lang="en-US" dirty="0"/>
              <a:t>Various forms of coreference </a:t>
            </a:r>
          </a:p>
          <a:p>
            <a:pPr lvl="1"/>
            <a:r>
              <a:rPr lang="en-US" dirty="0"/>
              <a:t>Tables </a:t>
            </a:r>
          </a:p>
          <a:p>
            <a:pPr lvl="1"/>
            <a:r>
              <a:rPr lang="en-US" dirty="0"/>
              <a:t>Lists</a:t>
            </a:r>
          </a:p>
          <a:p>
            <a:pPr lvl="1"/>
            <a:r>
              <a:rPr lang="en-US" dirty="0"/>
              <a:t>…</a:t>
            </a:r>
          </a:p>
          <a:p>
            <a:endParaRPr lang="en-US" dirty="0"/>
          </a:p>
          <a:p>
            <a:r>
              <a:rPr lang="en-US" b="1" dirty="0"/>
              <a:t>Hypothesis: </a:t>
            </a:r>
            <a:r>
              <a:rPr lang="en-US" dirty="0"/>
              <a:t>Such parallel structure is essential for the emergence of ICL. </a:t>
            </a:r>
          </a:p>
        </p:txBody>
      </p:sp>
      <p:pic>
        <p:nvPicPr>
          <p:cNvPr id="5" name="Picture 4" descr="A close up of a text&#10;&#10;Description automatically generated">
            <a:extLst>
              <a:ext uri="{FF2B5EF4-FFF2-40B4-BE49-F238E27FC236}">
                <a16:creationId xmlns:a16="http://schemas.microsoft.com/office/drawing/2014/main" id="{A92703ED-FCC7-1AB4-CFE7-40D1A517F88F}"/>
              </a:ext>
            </a:extLst>
          </p:cNvPr>
          <p:cNvPicPr>
            <a:picLocks noChangeAspect="1"/>
          </p:cNvPicPr>
          <p:nvPr/>
        </p:nvPicPr>
        <p:blipFill rotWithShape="1">
          <a:blip r:embed="rId2"/>
          <a:srcRect l="5140" r="5339"/>
          <a:stretch/>
        </p:blipFill>
        <p:spPr>
          <a:xfrm>
            <a:off x="3985591" y="1185726"/>
            <a:ext cx="5049078" cy="2906931"/>
          </a:xfrm>
          <a:prstGeom prst="rect">
            <a:avLst/>
          </a:prstGeom>
        </p:spPr>
      </p:pic>
      <p:sp>
        <p:nvSpPr>
          <p:cNvPr id="7" name="TextBox 6">
            <a:extLst>
              <a:ext uri="{FF2B5EF4-FFF2-40B4-BE49-F238E27FC236}">
                <a16:creationId xmlns:a16="http://schemas.microsoft.com/office/drawing/2014/main" id="{0CB37E1C-4E97-E7FA-959A-FDFFE3389059}"/>
              </a:ext>
            </a:extLst>
          </p:cNvPr>
          <p:cNvSpPr txBox="1"/>
          <p:nvPr/>
        </p:nvSpPr>
        <p:spPr>
          <a:xfrm>
            <a:off x="795130" y="4771748"/>
            <a:ext cx="7335078" cy="307777"/>
          </a:xfrm>
          <a:prstGeom prst="rect">
            <a:avLst/>
          </a:prstGeom>
          <a:solidFill>
            <a:schemeClr val="bg1"/>
          </a:solidFill>
        </p:spPr>
        <p:txBody>
          <a:bodyPr wrap="square">
            <a:spAutoFit/>
          </a:bodyPr>
          <a:lstStyle/>
          <a:p>
            <a:pPr algn="ctr"/>
            <a:r>
              <a:rPr lang="en-US" dirty="0"/>
              <a:t>Parallel Structures in Pre-training Data Yield In-Context Learning, 2024</a:t>
            </a:r>
          </a:p>
        </p:txBody>
      </p:sp>
    </p:spTree>
    <p:extLst>
      <p:ext uri="{BB962C8B-B14F-4D97-AF65-F5344CB8AC3E}">
        <p14:creationId xmlns:p14="http://schemas.microsoft.com/office/powerpoint/2010/main" val="1670293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AC3-A8F1-C7D7-9B7B-DAB575DA4345}"/>
              </a:ext>
            </a:extLst>
          </p:cNvPr>
          <p:cNvSpPr>
            <a:spLocks noGrp="1"/>
          </p:cNvSpPr>
          <p:nvPr>
            <p:ph type="title"/>
          </p:nvPr>
        </p:nvSpPr>
        <p:spPr/>
        <p:txBody>
          <a:bodyPr>
            <a:normAutofit fontScale="90000"/>
          </a:bodyPr>
          <a:lstStyle/>
          <a:p>
            <a:r>
              <a:rPr lang="en-US" dirty="0"/>
              <a:t>In-context Learning as Bayesian Inference </a:t>
            </a:r>
          </a:p>
        </p:txBody>
      </p:sp>
      <p:sp>
        <p:nvSpPr>
          <p:cNvPr id="3" name="Content Placeholder 2">
            <a:extLst>
              <a:ext uri="{FF2B5EF4-FFF2-40B4-BE49-F238E27FC236}">
                <a16:creationId xmlns:a16="http://schemas.microsoft.com/office/drawing/2014/main" id="{E127EF48-F37F-5238-C33F-71E6C59AACDE}"/>
              </a:ext>
            </a:extLst>
          </p:cNvPr>
          <p:cNvSpPr>
            <a:spLocks noGrp="1"/>
          </p:cNvSpPr>
          <p:nvPr>
            <p:ph type="body" sz="quarter" idx="16"/>
          </p:nvPr>
        </p:nvSpPr>
        <p:spPr/>
        <p:txBody>
          <a:bodyPr>
            <a:normAutofit fontScale="77500" lnSpcReduction="20000"/>
          </a:bodyPr>
          <a:lstStyle/>
          <a:p>
            <a:r>
              <a:rPr lang="en-US" dirty="0">
                <a:hlinkClick r:id="rId2"/>
              </a:rPr>
              <a:t>(Xie et al., 2022) </a:t>
            </a:r>
            <a:r>
              <a:rPr lang="en-US" dirty="0"/>
              <a:t> try to explain ICL as an implicit Bayesian inference.</a:t>
            </a:r>
            <a:br>
              <a:rPr lang="en-US" dirty="0"/>
            </a:br>
            <a:endParaRPr lang="en-US" dirty="0"/>
          </a:p>
          <a:p>
            <a:pPr marL="114300" indent="0">
              <a:buNone/>
            </a:pPr>
            <a:r>
              <a:rPr lang="en-US" b="1" dirty="0"/>
              <a:t>Idea: </a:t>
            </a:r>
          </a:p>
          <a:p>
            <a:r>
              <a:rPr lang="en-US" dirty="0"/>
              <a:t>(Pre-trained LM learn to represent </a:t>
            </a:r>
            <a:r>
              <a:rPr lang="en-US" dirty="0">
                <a:solidFill>
                  <a:srgbClr val="C00000"/>
                </a:solidFill>
              </a:rPr>
              <a:t>“concepts”</a:t>
            </a:r>
            <a:r>
              <a:rPr lang="en-US" dirty="0"/>
              <a:t>, i.e. the ideas described by words. </a:t>
            </a:r>
          </a:p>
          <a:p>
            <a:r>
              <a:rPr lang="en-US" dirty="0"/>
              <a:t>ICL enables LMs to </a:t>
            </a:r>
            <a:r>
              <a:rPr lang="en-US" dirty="0">
                <a:solidFill>
                  <a:srgbClr val="C00000"/>
                </a:solidFill>
              </a:rPr>
              <a:t>“locate” the learned concepts</a:t>
            </a:r>
            <a:r>
              <a:rPr lang="en-US" dirty="0"/>
              <a:t>.</a:t>
            </a:r>
          </a:p>
          <a:p>
            <a:pPr lvl="1"/>
            <a:endParaRPr lang="en-US" dirty="0"/>
          </a:p>
          <a:p>
            <a:r>
              <a:rPr lang="en-US" dirty="0"/>
              <a:t>Can formulate this intuition as a </a:t>
            </a:r>
            <a:r>
              <a:rPr lang="en-US" dirty="0">
                <a:solidFill>
                  <a:srgbClr val="C00000"/>
                </a:solidFill>
              </a:rPr>
              <a:t>Bayesian inference</a:t>
            </a:r>
            <a:r>
              <a:rPr lang="en-US" dirty="0"/>
              <a:t> </a:t>
            </a:r>
          </a:p>
          <a:p>
            <a:pPr lvl="1"/>
            <a:r>
              <a:rPr lang="en-US" sz="1600" dirty="0">
                <a:solidFill>
                  <a:srgbClr val="C00000"/>
                </a:solidFill>
              </a:rPr>
              <a:t>Prior </a:t>
            </a:r>
            <a:r>
              <a:rPr lang="en-US" sz="1600" dirty="0"/>
              <a:t>over latent “concepts”</a:t>
            </a:r>
          </a:p>
          <a:p>
            <a:pPr lvl="1"/>
            <a:r>
              <a:rPr lang="en-US" sz="1600" dirty="0">
                <a:solidFill>
                  <a:srgbClr val="C00000"/>
                </a:solidFill>
              </a:rPr>
              <a:t>Likelihood</a:t>
            </a:r>
            <a:r>
              <a:rPr lang="en-US" sz="1600" dirty="0"/>
              <a:t> describes connection between </a:t>
            </a:r>
            <a:r>
              <a:rPr lang="en-US" sz="1600" dirty="0">
                <a:solidFill>
                  <a:srgbClr val="C00000"/>
                </a:solidFill>
              </a:rPr>
              <a:t>text</a:t>
            </a:r>
            <a:r>
              <a:rPr lang="en-US" sz="1600" dirty="0"/>
              <a:t> and </a:t>
            </a:r>
            <a:r>
              <a:rPr lang="en-US" sz="1600" dirty="0">
                <a:solidFill>
                  <a:srgbClr val="C00000"/>
                </a:solidFill>
              </a:rPr>
              <a:t>concepts</a:t>
            </a:r>
            <a:r>
              <a:rPr lang="en-US" sz="1600" dirty="0"/>
              <a:t> </a:t>
            </a:r>
          </a:p>
          <a:p>
            <a:pPr lvl="1"/>
            <a:r>
              <a:rPr lang="en-US" sz="1600" dirty="0"/>
              <a:t>Given an incomplete doc, use Bayes formula to infer what </a:t>
            </a:r>
            <a:br>
              <a:rPr lang="en-US" sz="1600" dirty="0"/>
            </a:br>
            <a:r>
              <a:rPr lang="en-US" sz="1600" dirty="0"/>
              <a:t>concept is likely it is generated from and then complete </a:t>
            </a:r>
            <a:br>
              <a:rPr lang="en-US" sz="1600" dirty="0"/>
            </a:br>
            <a:r>
              <a:rPr lang="en-US" sz="1600" dirty="0"/>
              <a:t>the document. </a:t>
            </a:r>
            <a:br>
              <a:rPr lang="en-US" sz="1600" dirty="0"/>
            </a:br>
            <a:endParaRPr lang="en-US" sz="1600" dirty="0"/>
          </a:p>
          <a:p>
            <a:r>
              <a:rPr lang="en-US" dirty="0">
                <a:solidFill>
                  <a:schemeClr val="tx1">
                    <a:lumMod val="75000"/>
                    <a:lumOff val="25000"/>
                  </a:schemeClr>
                </a:solidFill>
              </a:rPr>
              <a:t>Does not explain everything. </a:t>
            </a:r>
          </a:p>
          <a:p>
            <a:pPr lvl="1"/>
            <a:r>
              <a:rPr lang="en-US" dirty="0">
                <a:solidFill>
                  <a:schemeClr val="tx1">
                    <a:lumMod val="75000"/>
                    <a:lumOff val="25000"/>
                  </a:schemeClr>
                </a:solidFill>
              </a:rPr>
              <a:t>GPT-3 can handle “unseen” concepts </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EE0A4ECC-5FB0-6A91-AB5A-854B3CB4D161}"/>
                  </a:ext>
                </a:extLst>
              </p:cNvPr>
              <p:cNvSpPr/>
              <p:nvPr/>
            </p:nvSpPr>
            <p:spPr>
              <a:xfrm>
                <a:off x="7164694" y="4163309"/>
                <a:ext cx="1822026" cy="467360"/>
              </a:xfrm>
              <a:prstGeom prst="ellips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2</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3</m:t>
                        </m:r>
                      </m:sub>
                    </m:sSub>
                  </m:oMath>
                </a14:m>
                <a:endParaRPr lang="en-US" dirty="0">
                  <a:solidFill>
                    <a:schemeClr val="tx1"/>
                  </a:solidFill>
                  <a:latin typeface="Corbel" panose="020B0503020204020204" pitchFamily="34" charset="0"/>
                </a:endParaRPr>
              </a:p>
            </p:txBody>
          </p:sp>
        </mc:Choice>
        <mc:Fallback xmlns="">
          <p:sp>
            <p:nvSpPr>
              <p:cNvPr id="4" name="Oval 3">
                <a:extLst>
                  <a:ext uri="{FF2B5EF4-FFF2-40B4-BE49-F238E27FC236}">
                    <a16:creationId xmlns:a16="http://schemas.microsoft.com/office/drawing/2014/main" id="{EE0A4ECC-5FB0-6A91-AB5A-854B3CB4D161}"/>
                  </a:ext>
                </a:extLst>
              </p:cNvPr>
              <p:cNvSpPr>
                <a:spLocks noRot="1" noChangeAspect="1" noMove="1" noResize="1" noEditPoints="1" noAdjustHandles="1" noChangeArrowheads="1" noChangeShapeType="1" noTextEdit="1"/>
              </p:cNvSpPr>
              <p:nvPr/>
            </p:nvSpPr>
            <p:spPr>
              <a:xfrm>
                <a:off x="7164694" y="4163309"/>
                <a:ext cx="1822026" cy="467360"/>
              </a:xfrm>
              <a:prstGeom prst="ellipse">
                <a:avLst/>
              </a:prstGeom>
              <a:blipFill>
                <a:blip r:embed="rId3"/>
                <a:stretch>
                  <a:fillRect/>
                </a:stretch>
              </a:blipFill>
              <a:ln w="127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301CAEF-1900-56D0-F802-A812D4208768}"/>
                  </a:ext>
                </a:extLst>
              </p:cNvPr>
              <p:cNvSpPr/>
              <p:nvPr/>
            </p:nvSpPr>
            <p:spPr>
              <a:xfrm>
                <a:off x="7164693" y="3394894"/>
                <a:ext cx="1822025" cy="46736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a14:m>
                <a:endParaRPr lang="en-US" dirty="0">
                  <a:solidFill>
                    <a:schemeClr val="tx1"/>
                  </a:solidFill>
                  <a:latin typeface="Corbel" panose="020B0503020204020204" pitchFamily="34" charset="0"/>
                </a:endParaRPr>
              </a:p>
            </p:txBody>
          </p:sp>
        </mc:Choice>
        <mc:Fallback xmlns="">
          <p:sp>
            <p:nvSpPr>
              <p:cNvPr id="5" name="Oval 4">
                <a:extLst>
                  <a:ext uri="{FF2B5EF4-FFF2-40B4-BE49-F238E27FC236}">
                    <a16:creationId xmlns:a16="http://schemas.microsoft.com/office/drawing/2014/main" id="{D301CAEF-1900-56D0-F802-A812D4208768}"/>
                  </a:ext>
                </a:extLst>
              </p:cNvPr>
              <p:cNvSpPr>
                <a:spLocks noRot="1" noChangeAspect="1" noMove="1" noResize="1" noEditPoints="1" noAdjustHandles="1" noChangeArrowheads="1" noChangeShapeType="1" noTextEdit="1"/>
              </p:cNvSpPr>
              <p:nvPr/>
            </p:nvSpPr>
            <p:spPr>
              <a:xfrm>
                <a:off x="7164693" y="3394894"/>
                <a:ext cx="1822025" cy="467360"/>
              </a:xfrm>
              <a:prstGeom prst="ellipse">
                <a:avLst/>
              </a:prstGeom>
              <a:blipFill>
                <a:blip r:embed="rId4"/>
                <a:stretch>
                  <a:fillRect/>
                </a:stretch>
              </a:blipFill>
              <a:ln w="12700">
                <a:solidFill>
                  <a:schemeClr val="bg1">
                    <a:lumMod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1DAEBE-2C5F-32AE-781B-995378665245}"/>
              </a:ext>
            </a:extLst>
          </p:cNvPr>
          <p:cNvSpPr txBox="1"/>
          <p:nvPr/>
        </p:nvSpPr>
        <p:spPr>
          <a:xfrm>
            <a:off x="5570987" y="3552781"/>
            <a:ext cx="1593706" cy="1015663"/>
          </a:xfrm>
          <a:prstGeom prst="rect">
            <a:avLst/>
          </a:prstGeom>
          <a:noFill/>
        </p:spPr>
        <p:txBody>
          <a:bodyPr wrap="none" rtlCol="0">
            <a:spAutoFit/>
          </a:bodyPr>
          <a:lstStyle/>
          <a:p>
            <a:pPr algn="ctr"/>
            <a:r>
              <a:rPr lang="en-US" sz="1200" dirty="0">
                <a:latin typeface="Corbel" panose="020B0503020204020204" pitchFamily="34" charset="0"/>
              </a:rPr>
              <a:t>latent </a:t>
            </a:r>
            <a:br>
              <a:rPr lang="en-US" sz="1200" dirty="0">
                <a:latin typeface="Corbel" panose="020B0503020204020204" pitchFamily="34" charset="0"/>
              </a:rPr>
            </a:br>
            <a:r>
              <a:rPr lang="en-US" sz="1200" dirty="0">
                <a:latin typeface="Corbel" panose="020B0503020204020204" pitchFamily="34" charset="0"/>
              </a:rPr>
              <a:t>concepts </a:t>
            </a:r>
          </a:p>
          <a:p>
            <a:pPr algn="ctr"/>
            <a:endParaRPr lang="en-US" sz="1200" dirty="0">
              <a:latin typeface="Corbel" panose="020B0503020204020204" pitchFamily="34" charset="0"/>
            </a:endParaRPr>
          </a:p>
          <a:p>
            <a:pPr algn="ctr"/>
            <a:r>
              <a:rPr lang="en-US" sz="1200" dirty="0">
                <a:latin typeface="Corbel" panose="020B0503020204020204" pitchFamily="34" charset="0"/>
              </a:rPr>
              <a:t>observed documents </a:t>
            </a:r>
          </a:p>
          <a:p>
            <a:pPr algn="ctr"/>
            <a:r>
              <a:rPr lang="en-US" sz="1200" dirty="0">
                <a:latin typeface="Corbel" panose="020B0503020204020204" pitchFamily="34" charset="0"/>
              </a:rPr>
              <a:t>(e.g., demonstrations)</a:t>
            </a:r>
          </a:p>
        </p:txBody>
      </p:sp>
      <p:cxnSp>
        <p:nvCxnSpPr>
          <p:cNvPr id="8" name="Straight Arrow Connector 7">
            <a:extLst>
              <a:ext uri="{FF2B5EF4-FFF2-40B4-BE49-F238E27FC236}">
                <a16:creationId xmlns:a16="http://schemas.microsoft.com/office/drawing/2014/main" id="{E4A2F3DA-CCC6-55E7-D80A-359F8AAA4B0E}"/>
              </a:ext>
            </a:extLst>
          </p:cNvPr>
          <p:cNvCxnSpPr/>
          <p:nvPr/>
        </p:nvCxnSpPr>
        <p:spPr>
          <a:xfrm flipH="1">
            <a:off x="7638827" y="3759200"/>
            <a:ext cx="209973"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FFA36F-5E97-0BBA-1410-E722443F8966}"/>
              </a:ext>
            </a:extLst>
          </p:cNvPr>
          <p:cNvCxnSpPr>
            <a:cxnSpLocks/>
          </p:cNvCxnSpPr>
          <p:nvPr/>
        </p:nvCxnSpPr>
        <p:spPr>
          <a:xfrm>
            <a:off x="7846775" y="3759200"/>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E94CD4-2AD6-EFE2-A689-944088EA4B3F}"/>
              </a:ext>
            </a:extLst>
          </p:cNvPr>
          <p:cNvCxnSpPr>
            <a:cxnSpLocks/>
          </p:cNvCxnSpPr>
          <p:nvPr/>
        </p:nvCxnSpPr>
        <p:spPr>
          <a:xfrm>
            <a:off x="8274505" y="3764361"/>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dirty="0"/>
              <a:t>In-context Learning as Gradient Descent? </a:t>
            </a:r>
            <a:endParaRPr spc="-60" dirty="0"/>
          </a:p>
        </p:txBody>
      </p:sp>
      <p:sp>
        <p:nvSpPr>
          <p:cNvPr id="6" name="Content Placeholder 5">
            <a:extLst>
              <a:ext uri="{FF2B5EF4-FFF2-40B4-BE49-F238E27FC236}">
                <a16:creationId xmlns:a16="http://schemas.microsoft.com/office/drawing/2014/main" id="{A52D4D4A-E162-C1C8-3B13-6C5E471909A3}"/>
              </a:ext>
            </a:extLst>
          </p:cNvPr>
          <p:cNvSpPr>
            <a:spLocks noGrp="1"/>
          </p:cNvSpPr>
          <p:nvPr>
            <p:ph type="body" sz="quarter" idx="16"/>
          </p:nvPr>
        </p:nvSpPr>
        <p:spPr>
          <a:xfrm>
            <a:off x="533919" y="1390650"/>
            <a:ext cx="8085415" cy="3429828"/>
          </a:xfrm>
        </p:spPr>
        <p:txBody>
          <a:bodyPr>
            <a:normAutofit/>
          </a:bodyPr>
          <a:lstStyle/>
          <a:p>
            <a:pPr marL="367665" indent="-355600">
              <a:lnSpc>
                <a:spcPct val="100000"/>
              </a:lnSpc>
              <a:spcBef>
                <a:spcPts val="295"/>
              </a:spcBef>
              <a:buFont typeface="Arial"/>
              <a:buChar char="●"/>
              <a:tabLst>
                <a:tab pos="367665" algn="l"/>
                <a:tab pos="368300" algn="l"/>
              </a:tabLst>
            </a:pPr>
            <a:r>
              <a:rPr lang="en-US" dirty="0"/>
              <a:t>Hypothesis: ICL is implicitly equivalent to SGD on in-context demonstrations</a:t>
            </a:r>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endParaRPr lang="en-US" dirty="0"/>
          </a:p>
          <a:p>
            <a:pPr marL="367665" indent="-355600">
              <a:lnSpc>
                <a:spcPct val="100000"/>
              </a:lnSpc>
              <a:spcBef>
                <a:spcPts val="295"/>
              </a:spcBef>
              <a:buFont typeface="Arial"/>
              <a:buChar char="●"/>
              <a:tabLst>
                <a:tab pos="367665" algn="l"/>
                <a:tab pos="368300" algn="l"/>
              </a:tabLst>
            </a:pPr>
            <a:r>
              <a:rPr lang="en-US" dirty="0"/>
              <a:t>However, unclear whether these formalisms hold in reality. </a:t>
            </a:r>
          </a:p>
          <a:p>
            <a:pPr marL="24765" marR="91440" indent="0">
              <a:lnSpc>
                <a:spcPct val="114999"/>
              </a:lnSpc>
              <a:buNone/>
            </a:pPr>
            <a:endParaRPr lang="en-US" dirty="0"/>
          </a:p>
        </p:txBody>
      </p:sp>
      <p:pic>
        <p:nvPicPr>
          <p:cNvPr id="5" name="Picture 4" descr="A picture containing diagram&#10;&#10;Description automatically generated">
            <a:extLst>
              <a:ext uri="{FF2B5EF4-FFF2-40B4-BE49-F238E27FC236}">
                <a16:creationId xmlns:a16="http://schemas.microsoft.com/office/drawing/2014/main" id="{74122D18-90A7-3921-2898-A288415EA96D}"/>
              </a:ext>
            </a:extLst>
          </p:cNvPr>
          <p:cNvPicPr>
            <a:picLocks noChangeAspect="1"/>
          </p:cNvPicPr>
          <p:nvPr/>
        </p:nvPicPr>
        <p:blipFill>
          <a:blip r:embed="rId4"/>
          <a:stretch>
            <a:fillRect/>
          </a:stretch>
        </p:blipFill>
        <p:spPr>
          <a:xfrm>
            <a:off x="685800" y="1795599"/>
            <a:ext cx="7772400" cy="2195426"/>
          </a:xfrm>
          <a:prstGeom prst="rect">
            <a:avLst/>
          </a:prstGeom>
        </p:spPr>
      </p:pic>
      <p:sp>
        <p:nvSpPr>
          <p:cNvPr id="7" name="object 14">
            <a:extLst>
              <a:ext uri="{FF2B5EF4-FFF2-40B4-BE49-F238E27FC236}">
                <a16:creationId xmlns:a16="http://schemas.microsoft.com/office/drawing/2014/main" id="{5EC2E187-F941-F881-EA15-5C6AE1A1A76E}"/>
              </a:ext>
            </a:extLst>
          </p:cNvPr>
          <p:cNvSpPr txBox="1"/>
          <p:nvPr/>
        </p:nvSpPr>
        <p:spPr>
          <a:xfrm>
            <a:off x="3466313" y="985591"/>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5"/>
              </a:rPr>
              <a:t>von Oswald et al. 2022</a:t>
            </a:r>
            <a:r>
              <a:rPr lang="en-US" sz="1000" spc="-5" dirty="0">
                <a:solidFill>
                  <a:srgbClr val="424242"/>
                </a:solidFill>
                <a:latin typeface="Corbel" panose="020B0503020204020204" pitchFamily="34" charset="0"/>
              </a:rPr>
              <a:t>; </a:t>
            </a:r>
            <a:r>
              <a:rPr lang="en-US" sz="1000" spc="-5" dirty="0" err="1">
                <a:solidFill>
                  <a:srgbClr val="424242"/>
                </a:solidFill>
                <a:latin typeface="Corbel" panose="020B0503020204020204" pitchFamily="34" charset="0"/>
                <a:hlinkClick r:id="rId6"/>
              </a:rPr>
              <a:t>Akyurek</a:t>
            </a:r>
            <a:r>
              <a:rPr lang="en-US" sz="1000" spc="-5" dirty="0">
                <a:solidFill>
                  <a:srgbClr val="424242"/>
                </a:solidFill>
                <a:latin typeface="Corbel" panose="020B0503020204020204" pitchFamily="34" charset="0"/>
                <a:hlinkClick r:id="rId6"/>
              </a:rPr>
              <a:t> et al. 2022</a:t>
            </a:r>
            <a:r>
              <a:rPr lang="en-US" sz="1000" spc="-5" dirty="0">
                <a:solidFill>
                  <a:srgbClr val="424242"/>
                </a:solidFill>
                <a:latin typeface="Corbel" panose="020B0503020204020204" pitchFamily="34" charset="0"/>
              </a:rPr>
              <a:t>; </a:t>
            </a:r>
            <a:r>
              <a:rPr lang="en-US" sz="1000" spc="-5" dirty="0">
                <a:solidFill>
                  <a:srgbClr val="424242"/>
                </a:solidFill>
                <a:latin typeface="Corbel" panose="020B0503020204020204" pitchFamily="34" charset="0"/>
                <a:hlinkClick r:id="rId7"/>
              </a:rPr>
              <a:t>Dai et al. 2022</a:t>
            </a:r>
            <a:r>
              <a:rPr lang="en-US" sz="1000" spc="-5" dirty="0">
                <a:solidFill>
                  <a:srgbClr val="424242"/>
                </a:solidFill>
                <a:latin typeface="Corbel" panose="020B0503020204020204" pitchFamily="34" charset="0"/>
              </a:rPr>
              <a:t>, …]</a:t>
            </a:r>
            <a:endParaRPr sz="1000" dirty="0">
              <a:latin typeface="Corbel" panose="020B0503020204020204" pitchFamily="34" charset="0"/>
            </a:endParaRPr>
          </a:p>
        </p:txBody>
      </p:sp>
      <p:sp>
        <p:nvSpPr>
          <p:cNvPr id="3" name="object 14">
            <a:extLst>
              <a:ext uri="{FF2B5EF4-FFF2-40B4-BE49-F238E27FC236}">
                <a16:creationId xmlns:a16="http://schemas.microsoft.com/office/drawing/2014/main" id="{2DDC19F2-E390-DE63-5841-FD471787D051}"/>
              </a:ext>
            </a:extLst>
          </p:cNvPr>
          <p:cNvSpPr txBox="1"/>
          <p:nvPr/>
        </p:nvSpPr>
        <p:spPr>
          <a:xfrm>
            <a:off x="1130617" y="4582087"/>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8"/>
              </a:rPr>
              <a:t>Do Pre-trained Transformers Really Learn In-context by Gradient Descent?, 2024</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662861100"/>
      </p:ext>
    </p:extLst>
  </p:cSld>
  <p:clrMapOvr>
    <a:masterClrMapping/>
  </p:clrMapOvr>
  <p:extLst>
    <p:ext uri="{6950BFC3-D8DA-4A85-94F7-54DA5524770B}">
      <p188:commentRel xmlns:p188="http://schemas.microsoft.com/office/powerpoint/2018/8/main" r:id="rId3"/>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35" dirty="0"/>
              <a:t>Summary</a:t>
            </a:r>
            <a:endParaRPr spc="20" dirty="0">
              <a:solidFill>
                <a:srgbClr val="0E9352"/>
              </a:solidFill>
            </a:endParaRPr>
          </a:p>
        </p:txBody>
      </p:sp>
      <p:sp>
        <p:nvSpPr>
          <p:cNvPr id="6" name="Content Placeholder 5">
            <a:extLst>
              <a:ext uri="{FF2B5EF4-FFF2-40B4-BE49-F238E27FC236}">
                <a16:creationId xmlns:a16="http://schemas.microsoft.com/office/drawing/2014/main" id="{D8E5E063-5F46-7637-F45E-D3B84DABDF28}"/>
              </a:ext>
            </a:extLst>
          </p:cNvPr>
          <p:cNvSpPr>
            <a:spLocks noGrp="1"/>
          </p:cNvSpPr>
          <p:nvPr>
            <p:ph type="body" sz="quarter" idx="16"/>
          </p:nvPr>
        </p:nvSpPr>
        <p:spPr>
          <a:xfrm>
            <a:off x="533919" y="1390650"/>
            <a:ext cx="8421238" cy="3077573"/>
          </a:xfrm>
        </p:spPr>
        <p:txBody>
          <a:bodyPr>
            <a:normAutofit/>
          </a:bodyPr>
          <a:lstStyle/>
          <a:p>
            <a:pPr marL="367665" indent="-355600">
              <a:lnSpc>
                <a:spcPct val="100000"/>
              </a:lnSpc>
              <a:spcBef>
                <a:spcPts val="100"/>
              </a:spcBef>
              <a:buFont typeface="Arial"/>
              <a:buChar char="●"/>
              <a:tabLst>
                <a:tab pos="367665" algn="l"/>
                <a:tab pos="368300" algn="l"/>
              </a:tabLst>
            </a:pPr>
            <a:r>
              <a:rPr lang="en-US" sz="1650" spc="5" dirty="0">
                <a:solidFill>
                  <a:srgbClr val="606060"/>
                </a:solidFill>
              </a:rPr>
              <a:t>In-context </a:t>
            </a:r>
            <a:r>
              <a:rPr lang="en-US" sz="1650" spc="15" dirty="0">
                <a:solidFill>
                  <a:srgbClr val="606060"/>
                </a:solidFill>
              </a:rPr>
              <a:t>learning </a:t>
            </a:r>
            <a:r>
              <a:rPr lang="en-US" sz="1650" spc="-20" dirty="0">
                <a:solidFill>
                  <a:srgbClr val="606060"/>
                </a:solidFill>
              </a:rPr>
              <a:t>has </a:t>
            </a:r>
            <a:r>
              <a:rPr lang="en-US" sz="1650" spc="35" dirty="0">
                <a:solidFill>
                  <a:srgbClr val="606060"/>
                </a:solidFill>
              </a:rPr>
              <a:t>been </a:t>
            </a:r>
            <a:r>
              <a:rPr lang="en-US" sz="1650" spc="-30" dirty="0">
                <a:solidFill>
                  <a:srgbClr val="606060"/>
                </a:solidFill>
              </a:rPr>
              <a:t>a </a:t>
            </a:r>
            <a:r>
              <a:rPr lang="en-US" sz="1650" spc="10" dirty="0">
                <a:solidFill>
                  <a:srgbClr val="606060"/>
                </a:solidFill>
              </a:rPr>
              <a:t>promising few-shot </a:t>
            </a:r>
            <a:r>
              <a:rPr lang="en-US" sz="1650" spc="15" dirty="0">
                <a:solidFill>
                  <a:srgbClr val="606060"/>
                </a:solidFill>
              </a:rPr>
              <a:t>learning</a:t>
            </a:r>
            <a:r>
              <a:rPr lang="en-US" sz="1650" spc="55" dirty="0">
                <a:solidFill>
                  <a:srgbClr val="606060"/>
                </a:solidFill>
              </a:rPr>
              <a:t> </a:t>
            </a:r>
            <a:r>
              <a:rPr lang="en-US" sz="1650" spc="5" dirty="0">
                <a:solidFill>
                  <a:srgbClr val="606060"/>
                </a:solidFill>
              </a:rPr>
              <a:t>approach</a:t>
            </a:r>
            <a:endParaRPr lang="en-US" sz="1650" dirty="0"/>
          </a:p>
          <a:p>
            <a:pPr marL="824865" marR="1249680" lvl="1" indent="-355600">
              <a:lnSpc>
                <a:spcPct val="105000"/>
              </a:lnSpc>
              <a:buFont typeface="Arial"/>
              <a:buChar char="○"/>
              <a:tabLst>
                <a:tab pos="824865" algn="l"/>
                <a:tab pos="825500" algn="l"/>
              </a:tabLst>
            </a:pP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No </a:t>
            </a:r>
            <a:r>
              <a:rPr lang="en-US" sz="1650" spc="15" dirty="0">
                <a:solidFill>
                  <a:srgbClr val="606060"/>
                </a:solidFill>
                <a:latin typeface="Tahoma" panose="020B0604030504040204" pitchFamily="34" charset="0"/>
                <a:ea typeface="Tahoma" panose="020B0604030504040204" pitchFamily="34" charset="0"/>
                <a:cs typeface="Tahoma" panose="020B0604030504040204" pitchFamily="34" charset="0"/>
              </a:rPr>
              <a:t>gradient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updates </a:t>
            </a:r>
            <a:r>
              <a:rPr lang="en-US" sz="1650" spc="-670" dirty="0">
                <a:solidFill>
                  <a:srgbClr val="606060"/>
                </a:solidFill>
                <a:latin typeface="Tahoma" panose="020B0604030504040204" pitchFamily="34" charset="0"/>
                <a:ea typeface="Tahoma" panose="020B0604030504040204" pitchFamily="34" charset="0"/>
                <a:cs typeface="Tahoma" panose="020B0604030504040204" pitchFamily="34" charset="0"/>
              </a:rPr>
              <a:t>→</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Much </a:t>
            </a:r>
            <a:r>
              <a:rPr lang="en-US" sz="1650" dirty="0">
                <a:solidFill>
                  <a:srgbClr val="606060"/>
                </a:solidFill>
                <a:latin typeface="Tahoma" panose="020B0604030504040204" pitchFamily="34" charset="0"/>
                <a:ea typeface="Tahoma" panose="020B0604030504040204" pitchFamily="34" charset="0"/>
                <a:cs typeface="Tahoma" panose="020B0604030504040204" pitchFamily="34" charset="0"/>
              </a:rPr>
              <a:t>easier </a:t>
            </a:r>
            <a:r>
              <a:rPr lang="en-US" sz="1650" spc="40" dirty="0">
                <a:solidFill>
                  <a:srgbClr val="606060"/>
                </a:solidFill>
                <a:latin typeface="Tahoma" panose="020B0604030504040204" pitchFamily="34" charset="0"/>
                <a:ea typeface="Tahoma" panose="020B0604030504040204" pitchFamily="34" charset="0"/>
                <a:cs typeface="Tahoma" panose="020B0604030504040204" pitchFamily="34" charset="0"/>
              </a:rPr>
              <a:t>to </a:t>
            </a:r>
            <a:r>
              <a:rPr lang="en-US" sz="1650" spc="5" dirty="0">
                <a:solidFill>
                  <a:srgbClr val="606060"/>
                </a:solidFill>
                <a:latin typeface="Tahoma" panose="020B0604030504040204" pitchFamily="34" charset="0"/>
                <a:ea typeface="Tahoma" panose="020B0604030504040204" pitchFamily="34" charset="0"/>
                <a:cs typeface="Tahoma" panose="020B0604030504040204" pitchFamily="34" charset="0"/>
              </a:rPr>
              <a:t>use </a:t>
            </a:r>
            <a:r>
              <a:rPr lang="en-US" sz="1650" spc="15" dirty="0">
                <a:solidFill>
                  <a:srgbClr val="606060"/>
                </a:solidFill>
                <a:latin typeface="Tahoma" panose="020B0604030504040204" pitchFamily="34" charset="0"/>
                <a:ea typeface="Tahoma" panose="020B0604030504040204" pitchFamily="34" charset="0"/>
                <a:cs typeface="Tahoma" panose="020B0604030504040204" pitchFamily="34" charset="0"/>
              </a:rPr>
              <a:t>large </a:t>
            </a:r>
            <a: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t>models!  </a:t>
            </a:r>
            <a:br>
              <a:rPr lang="en-US" sz="1650" spc="-10" dirty="0">
                <a:solidFill>
                  <a:srgbClr val="606060"/>
                </a:solidFill>
                <a:latin typeface="Tahoma" panose="020B0604030504040204" pitchFamily="34" charset="0"/>
                <a:ea typeface="Tahoma" panose="020B0604030504040204" pitchFamily="34" charset="0"/>
                <a:cs typeface="Tahoma" panose="020B0604030504040204" pitchFamily="34" charset="0"/>
              </a:rPr>
            </a:br>
            <a:endParaRPr lang="en-US" sz="1650" dirty="0">
              <a:latin typeface="Tahoma" panose="020B0604030504040204" pitchFamily="34" charset="0"/>
              <a:ea typeface="Tahoma" panose="020B0604030504040204" pitchFamily="34" charset="0"/>
              <a:cs typeface="Tahoma" panose="020B0604030504040204" pitchFamily="34" charset="0"/>
            </a:endParaRPr>
          </a:p>
          <a:p>
            <a:pPr marL="367665" marR="731520" indent="-355600">
              <a:lnSpc>
                <a:spcPct val="105000"/>
              </a:lnSpc>
              <a:buClr>
                <a:srgbClr val="606060"/>
              </a:buClr>
              <a:buFont typeface="Arial"/>
              <a:buChar char="●"/>
              <a:tabLst>
                <a:tab pos="367665" algn="l"/>
                <a:tab pos="368300" algn="l"/>
              </a:tabLst>
            </a:pPr>
            <a:endParaRPr lang="en-US" sz="1650" spc="-20" dirty="0">
              <a:solidFill>
                <a:schemeClr val="tx1">
                  <a:lumMod val="65000"/>
                  <a:lumOff val="35000"/>
                </a:schemeClr>
              </a:solidFill>
            </a:endParaRPr>
          </a:p>
          <a:p>
            <a:pPr marL="367665" marR="731520" indent="-355600">
              <a:lnSpc>
                <a:spcPct val="105000"/>
              </a:lnSpc>
              <a:buClr>
                <a:srgbClr val="606060"/>
              </a:buClr>
              <a:buFont typeface="Arial"/>
              <a:buChar char="●"/>
              <a:tabLst>
                <a:tab pos="367665" algn="l"/>
                <a:tab pos="368300" algn="l"/>
              </a:tabLst>
            </a:pPr>
            <a:r>
              <a:rPr lang="en-US" sz="1650" spc="-20" dirty="0">
                <a:solidFill>
                  <a:schemeClr val="tx1">
                    <a:lumMod val="65000"/>
                    <a:lumOff val="35000"/>
                  </a:schemeClr>
                </a:solidFill>
              </a:rPr>
              <a:t>Many open questions </a:t>
            </a:r>
            <a:r>
              <a:rPr lang="en-US" sz="1650" spc="5" dirty="0">
                <a:solidFill>
                  <a:schemeClr val="tx1">
                    <a:lumMod val="65000"/>
                    <a:lumOff val="35000"/>
                  </a:schemeClr>
                </a:solidFill>
              </a:rPr>
              <a:t> …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Understanding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how/why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it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works, </a:t>
            </a:r>
          </a:p>
          <a:p>
            <a:pPr marL="824865" marR="731520" lvl="1" indent="-355600">
              <a:lnSpc>
                <a:spcPct val="105000"/>
              </a:lnSpc>
              <a:buClr>
                <a:srgbClr val="606060"/>
              </a:buClr>
              <a:buFont typeface="Arial"/>
              <a:buChar char="●"/>
              <a:tabLst>
                <a:tab pos="367665" algn="l"/>
                <a:tab pos="368300" algn="l"/>
              </a:tabLst>
            </a:pPr>
            <a:r>
              <a:rPr lang="en-US" sz="1300" spc="-20" dirty="0">
                <a:solidFill>
                  <a:srgbClr val="0E9352"/>
                </a:solidFill>
                <a:latin typeface="Tahoma" panose="020B0604030504040204" pitchFamily="34" charset="0"/>
                <a:ea typeface="Tahoma" panose="020B0604030504040204" pitchFamily="34" charset="0"/>
                <a:cs typeface="Tahoma" panose="020B0604030504040204" pitchFamily="34" charset="0"/>
              </a:rPr>
              <a:t>Can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we </a:t>
            </a:r>
            <a:r>
              <a:rPr lang="en-US" sz="1300" spc="10" dirty="0">
                <a:solidFill>
                  <a:srgbClr val="0E9352"/>
                </a:solidFill>
                <a:latin typeface="Tahoma" panose="020B0604030504040204" pitchFamily="34" charset="0"/>
                <a:ea typeface="Tahoma" panose="020B0604030504040204" pitchFamily="34" charset="0"/>
                <a:cs typeface="Tahoma" panose="020B0604030504040204" pitchFamily="34" charset="0"/>
              </a:rPr>
              <a:t>predict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whether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in-context learning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would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work </a:t>
            </a:r>
            <a:r>
              <a:rPr lang="en-US" sz="1300" spc="40" dirty="0">
                <a:solidFill>
                  <a:srgbClr val="0E9352"/>
                </a:solidFill>
                <a:latin typeface="Tahoma" panose="020B0604030504040204" pitchFamily="34" charset="0"/>
                <a:ea typeface="Tahoma" panose="020B0604030504040204" pitchFamily="34" charset="0"/>
                <a:cs typeface="Tahoma" panose="020B0604030504040204" pitchFamily="34" charset="0"/>
              </a:rPr>
              <a:t>on </a:t>
            </a:r>
            <a:r>
              <a:rPr lang="en-US" sz="1300" spc="-30" dirty="0">
                <a:solidFill>
                  <a:srgbClr val="0E9352"/>
                </a:solidFill>
                <a:latin typeface="Tahoma" panose="020B0604030504040204" pitchFamily="34" charset="0"/>
                <a:ea typeface="Tahoma" panose="020B0604030504040204" pitchFamily="34" charset="0"/>
                <a:cs typeface="Tahoma" panose="020B0604030504040204" pitchFamily="34" charset="0"/>
              </a:rPr>
              <a:t>a </a:t>
            </a:r>
            <a:r>
              <a:rPr lang="en-US" sz="1300" spc="20" dirty="0">
                <a:solidFill>
                  <a:srgbClr val="0E9352"/>
                </a:solidFill>
                <a:latin typeface="Tahoma" panose="020B0604030504040204" pitchFamily="34" charset="0"/>
                <a:ea typeface="Tahoma" panose="020B0604030504040204" pitchFamily="34" charset="0"/>
                <a:cs typeface="Tahoma" panose="020B0604030504040204" pitchFamily="34" charset="0"/>
              </a:rPr>
              <a:t>given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task </a:t>
            </a:r>
            <a:r>
              <a:rPr lang="en-US" sz="1300" spc="25" dirty="0">
                <a:solidFill>
                  <a:srgbClr val="0E9352"/>
                </a:solidFill>
                <a:latin typeface="Tahoma" panose="020B0604030504040204" pitchFamily="34" charset="0"/>
                <a:ea typeface="Tahoma" panose="020B0604030504040204" pitchFamily="34" charset="0"/>
                <a:cs typeface="Tahoma" panose="020B0604030504040204" pitchFamily="34" charset="0"/>
              </a:rPr>
              <a:t>or </a:t>
            </a:r>
            <a:r>
              <a:rPr lang="en-US" sz="1300" spc="-15" dirty="0">
                <a:solidFill>
                  <a:srgbClr val="0E9352"/>
                </a:solidFill>
                <a:latin typeface="Tahoma" panose="020B0604030504040204" pitchFamily="34" charset="0"/>
                <a:ea typeface="Tahoma" panose="020B0604030504040204" pitchFamily="34" charset="0"/>
                <a:cs typeface="Tahoma" panose="020B0604030504040204" pitchFamily="34" charset="0"/>
              </a:rPr>
              <a:t>not?</a:t>
            </a:r>
            <a:endParaRPr lang="en-US" sz="13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to Solve </a:t>
            </a:r>
            <a:br>
              <a:rPr lang="en-US" sz="4800" dirty="0"/>
            </a:br>
            <a:r>
              <a:rPr lang="en-US" sz="4800" dirty="0"/>
              <a:t>Multi-step Problems</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5447531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a:bodyPr>
          <a:lstStyle/>
          <a:p>
            <a:r>
              <a:rPr lang="en-US" dirty="0"/>
              <a:t>Some Problems Involve Reasoning </a:t>
            </a:r>
          </a:p>
        </p:txBody>
      </p:sp>
      <p:sp>
        <p:nvSpPr>
          <p:cNvPr id="22" name="Text Placeholder 21">
            <a:extLst>
              <a:ext uri="{FF2B5EF4-FFF2-40B4-BE49-F238E27FC236}">
                <a16:creationId xmlns:a16="http://schemas.microsoft.com/office/drawing/2014/main" id="{F248F645-A3C5-FE03-A562-E55693CF4440}"/>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type="body" sz="quarter" idx="16"/>
          </p:nvPr>
        </p:nvSpPr>
        <p:spPr>
          <a:xfrm>
            <a:off x="4773034" y="1390650"/>
            <a:ext cx="4277660" cy="3077573"/>
          </a:xfrm>
        </p:spPr>
        <p:txBody>
          <a:bodyPr/>
          <a:lstStyle/>
          <a:p>
            <a:r>
              <a:rPr lang="en-US" dirty="0">
                <a:solidFill>
                  <a:schemeClr val="tx1"/>
                </a:solidFill>
              </a:rPr>
              <a:t>Whole model tuning: </a:t>
            </a:r>
          </a:p>
          <a:p>
            <a:pPr lvl="1"/>
            <a:r>
              <a:rPr lang="en-US" dirty="0">
                <a:solidFill>
                  <a:schemeClr val="tx1"/>
                </a:solidFill>
              </a:rPr>
              <a:t>Run an optimization defined on your task data that updates </a:t>
            </a:r>
            <a:r>
              <a:rPr lang="en-US" b="1" dirty="0">
                <a:solidFill>
                  <a:schemeClr val="tx1"/>
                </a:solidFill>
              </a:rPr>
              <a:t>all </a:t>
            </a:r>
            <a:r>
              <a:rPr lang="en-US" dirty="0">
                <a:solidFill>
                  <a:schemeClr val="tx1"/>
                </a:solidFill>
              </a:rPr>
              <a:t>model parameters </a:t>
            </a:r>
          </a:p>
          <a:p>
            <a:endParaRPr lang="en-US" dirty="0"/>
          </a:p>
          <a:p>
            <a:endParaRPr lang="en-US" dirty="0"/>
          </a:p>
          <a:p>
            <a:r>
              <a:rPr lang="en-US" dirty="0"/>
              <a:t>Head-tuning: </a:t>
            </a:r>
          </a:p>
          <a:p>
            <a:pPr lvl="1"/>
            <a:r>
              <a:rPr lang="en-US" dirty="0">
                <a:solidFill>
                  <a:schemeClr val="tx1"/>
                </a:solidFill>
              </a:rPr>
              <a:t>Run an optimization defined on your task data that updates the parameters of the model “head” </a:t>
            </a:r>
          </a:p>
          <a:p>
            <a:endParaRPr lang="en-US" dirty="0">
              <a:solidFill>
                <a:schemeClr val="tx1"/>
              </a:solidFill>
            </a:endParaRPr>
          </a:p>
          <a:p>
            <a:pPr lvl="1"/>
            <a:endParaRPr lang="en-US" dirty="0"/>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958450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5F49BD0-94AE-F180-9228-B6AAD470206E}"/>
              </a:ext>
            </a:extLst>
          </p:cNvPr>
          <p:cNvSpPr>
            <a:spLocks noGrp="1"/>
          </p:cNvSpPr>
          <p:nvPr>
            <p:ph type="title"/>
          </p:nvPr>
        </p:nvSpPr>
        <p:spPr/>
        <p:txBody>
          <a:bodyPr>
            <a:normAutofit/>
          </a:bodyPr>
          <a:lstStyle/>
          <a:p>
            <a:r>
              <a:rPr lang="en-US" spc="-10" dirty="0"/>
              <a:t>Fine-tuning on Reasoning</a:t>
            </a:r>
            <a:r>
              <a:rPr lang="en-US" spc="-85" dirty="0"/>
              <a:t> </a:t>
            </a:r>
            <a:r>
              <a:rPr lang="en-US" spc="-5" dirty="0"/>
              <a:t>Problems</a:t>
            </a:r>
            <a:endParaRPr lang="en-US" dirty="0"/>
          </a:p>
        </p:txBody>
      </p:sp>
      <p:sp>
        <p:nvSpPr>
          <p:cNvPr id="8" name="Content Placeholder 7">
            <a:extLst>
              <a:ext uri="{FF2B5EF4-FFF2-40B4-BE49-F238E27FC236}">
                <a16:creationId xmlns:a16="http://schemas.microsoft.com/office/drawing/2014/main" id="{1081DF93-1A63-99D2-E603-71C7AE76C93F}"/>
              </a:ext>
            </a:extLst>
          </p:cNvPr>
          <p:cNvSpPr>
            <a:spLocks noGrp="1"/>
          </p:cNvSpPr>
          <p:nvPr>
            <p:ph type="body" sz="quarter" idx="16"/>
          </p:nvPr>
        </p:nvSpPr>
        <p:spPr/>
        <p:txBody>
          <a:bodyPr/>
          <a:lstStyle/>
          <a:p>
            <a:r>
              <a:rPr lang="en-US" sz="1800" spc="-5" dirty="0">
                <a:latin typeface="Corbel" panose="020B0503020204020204" pitchFamily="34" charset="0"/>
                <a:cs typeface="Times New Roman"/>
              </a:rPr>
              <a:t>Fine-tune</a:t>
            </a:r>
            <a:r>
              <a:rPr lang="en-US" sz="1800" spc="-15" dirty="0">
                <a:latin typeface="Corbel" panose="020B0503020204020204" pitchFamily="34" charset="0"/>
                <a:cs typeface="Times New Roman"/>
              </a:rPr>
              <a:t> </a:t>
            </a:r>
            <a:r>
              <a:rPr lang="en-US" sz="1800" spc="-35" dirty="0">
                <a:latin typeface="Corbel" panose="020B0503020204020204" pitchFamily="34" charset="0"/>
                <a:cs typeface="Times New Roman"/>
              </a:rPr>
              <a:t>LMs on </a:t>
            </a:r>
            <a:r>
              <a:rPr lang="en-US" sz="1800" spc="-5" dirty="0">
                <a:latin typeface="Corbel" panose="020B0503020204020204" pitchFamily="34" charset="0"/>
                <a:cs typeface="Times New Roman"/>
              </a:rPr>
              <a:t>GSM8K</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(arithmetic reasoning)</a:t>
            </a:r>
          </a:p>
          <a:p>
            <a:endParaRPr lang="en-US" sz="1800" spc="-5" dirty="0">
              <a:latin typeface="Corbel" panose="020B0503020204020204" pitchFamily="34" charset="0"/>
              <a:cs typeface="Times New Roman"/>
            </a:endParaRPr>
          </a:p>
          <a:p>
            <a:r>
              <a:rPr lang="en-US" sz="1800" spc="-5" dirty="0">
                <a:latin typeface="Corbel" panose="020B0503020204020204" pitchFamily="34" charset="0"/>
                <a:cs typeface="Times New Roman"/>
              </a:rPr>
              <a:t>One may conjecture that, to achieve </a:t>
            </a:r>
            <a:r>
              <a:rPr lang="en-US" sz="1800" dirty="0">
                <a:latin typeface="Corbel" panose="020B0503020204020204" pitchFamily="34" charset="0"/>
                <a:cs typeface="Times New Roman"/>
              </a:rPr>
              <a:t>&gt;80%, </a:t>
            </a:r>
            <a:br>
              <a:rPr lang="en-US" sz="1800" dirty="0">
                <a:latin typeface="Corbel" panose="020B0503020204020204" pitchFamily="34" charset="0"/>
                <a:cs typeface="Times New Roman"/>
              </a:rPr>
            </a:br>
            <a:r>
              <a:rPr lang="en-US" sz="1800" dirty="0">
                <a:latin typeface="Corbel" panose="020B0503020204020204" pitchFamily="34" charset="0"/>
                <a:cs typeface="Times New Roman"/>
              </a:rPr>
              <a:t>one needs </a:t>
            </a:r>
            <a:r>
              <a:rPr lang="en-US" sz="1800" dirty="0">
                <a:solidFill>
                  <a:srgbClr val="C00000"/>
                </a:solidFill>
                <a:latin typeface="Corbel" panose="020B0503020204020204" pitchFamily="34" charset="0"/>
                <a:cs typeface="Times New Roman"/>
              </a:rPr>
              <a:t>100x </a:t>
            </a:r>
            <a:r>
              <a:rPr lang="en-US" sz="1800" spc="-5" dirty="0">
                <a:solidFill>
                  <a:srgbClr val="C00000"/>
                </a:solidFill>
                <a:latin typeface="Corbel" panose="020B0503020204020204" pitchFamily="34" charset="0"/>
                <a:cs typeface="Times New Roman"/>
              </a:rPr>
              <a:t>more</a:t>
            </a:r>
            <a:r>
              <a:rPr lang="en-US" sz="1800" spc="-20" dirty="0">
                <a:solidFill>
                  <a:srgbClr val="C00000"/>
                </a:solidFill>
                <a:latin typeface="Corbel" panose="020B0503020204020204" pitchFamily="34" charset="0"/>
                <a:cs typeface="Times New Roman"/>
              </a:rPr>
              <a:t> </a:t>
            </a:r>
            <a:r>
              <a:rPr lang="en-US" sz="1800" dirty="0">
                <a:solidFill>
                  <a:srgbClr val="C00000"/>
                </a:solidFill>
                <a:latin typeface="Corbel" panose="020B0503020204020204" pitchFamily="34" charset="0"/>
                <a:cs typeface="Times New Roman"/>
              </a:rPr>
              <a:t>training data</a:t>
            </a:r>
            <a:r>
              <a:rPr lang="en-US" sz="1800" spc="-15" dirty="0">
                <a:solidFill>
                  <a:srgbClr val="C00000"/>
                </a:solidFill>
                <a:latin typeface="Corbel" panose="020B0503020204020204" pitchFamily="34" charset="0"/>
                <a:cs typeface="Times New Roman"/>
              </a:rPr>
              <a:t> </a:t>
            </a:r>
            <a:r>
              <a:rPr lang="en-US" sz="1800" dirty="0">
                <a:latin typeface="Corbel" panose="020B0503020204020204" pitchFamily="34" charset="0"/>
                <a:cs typeface="Times New Roman"/>
              </a:rPr>
              <a:t>for</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175B</a:t>
            </a:r>
            <a:r>
              <a:rPr lang="en-US" sz="1800" spc="-15" dirty="0">
                <a:latin typeface="Corbel" panose="020B0503020204020204" pitchFamily="34" charset="0"/>
                <a:cs typeface="Times New Roman"/>
              </a:rPr>
              <a:t> </a:t>
            </a:r>
            <a:r>
              <a:rPr lang="en-US" sz="1800" spc="-5" dirty="0">
                <a:latin typeface="Corbel" panose="020B0503020204020204" pitchFamily="34" charset="0"/>
                <a:cs typeface="Times New Roman"/>
              </a:rPr>
              <a:t>model</a:t>
            </a:r>
          </a:p>
          <a:p>
            <a:pPr marL="114300" indent="0">
              <a:buNone/>
            </a:pPr>
            <a:endParaRPr lang="en-US" spc="-5" dirty="0">
              <a:latin typeface="Corbel" panose="020B0503020204020204" pitchFamily="34" charset="0"/>
              <a:cs typeface="Times New Roman"/>
            </a:endParaRPr>
          </a:p>
          <a:p>
            <a:r>
              <a:rPr lang="en-US" spc="-5" dirty="0">
                <a:latin typeface="Corbel" panose="020B0503020204020204" pitchFamily="34" charset="0"/>
                <a:cs typeface="Times New Roman"/>
              </a:rPr>
              <a:t>Another option is to </a:t>
            </a:r>
            <a:r>
              <a:rPr lang="en-US" spc="-5" dirty="0">
                <a:solidFill>
                  <a:srgbClr val="C00000"/>
                </a:solidFill>
                <a:latin typeface="Corbel" panose="020B0503020204020204" pitchFamily="34" charset="0"/>
                <a:cs typeface="Times New Roman"/>
              </a:rPr>
              <a:t>increase model sizes</a:t>
            </a:r>
            <a:r>
              <a:rPr lang="en-US" spc="-5" dirty="0">
                <a:latin typeface="Corbel" panose="020B0503020204020204" pitchFamily="34" charset="0"/>
                <a:cs typeface="Times New Roman"/>
              </a:rPr>
              <a:t>, which </a:t>
            </a:r>
            <a:br>
              <a:rPr lang="en-US" spc="-5" dirty="0">
                <a:latin typeface="Corbel" panose="020B0503020204020204" pitchFamily="34" charset="0"/>
                <a:cs typeface="Times New Roman"/>
              </a:rPr>
            </a:br>
            <a:r>
              <a:rPr lang="en-US" spc="-5" dirty="0">
                <a:latin typeface="Corbel" panose="020B0503020204020204" pitchFamily="34" charset="0"/>
                <a:cs typeface="Times New Roman"/>
              </a:rPr>
              <a:t>is expensive. </a:t>
            </a:r>
          </a:p>
          <a:p>
            <a:endParaRPr lang="en-US" spc="-5" dirty="0">
              <a:latin typeface="Corbel" panose="020B0503020204020204" pitchFamily="34" charset="0"/>
              <a:cs typeface="Times New Roman"/>
            </a:endParaRPr>
          </a:p>
          <a:p>
            <a:r>
              <a:rPr lang="en-US" sz="1800" spc="-5" dirty="0">
                <a:latin typeface="Corbel" panose="020B0503020204020204" pitchFamily="34" charset="0"/>
                <a:cs typeface="Times New Roman"/>
              </a:rPr>
              <a:t>Other than these, how else can we improve the model performance on tasks that </a:t>
            </a:r>
            <a:r>
              <a:rPr lang="en-US" spc="-5" dirty="0">
                <a:latin typeface="Corbel" panose="020B0503020204020204" pitchFamily="34" charset="0"/>
                <a:cs typeface="Times New Roman"/>
              </a:rPr>
              <a:t>require </a:t>
            </a:r>
            <a:r>
              <a:rPr lang="en-US" sz="1800" spc="-5" dirty="0">
                <a:latin typeface="Corbel" panose="020B0503020204020204" pitchFamily="34" charset="0"/>
                <a:cs typeface="Times New Roman"/>
              </a:rPr>
              <a:t>multi-step reasoning? </a:t>
            </a:r>
            <a:endParaRPr lang="en-US" sz="1800" dirty="0">
              <a:latin typeface="Corbel" panose="020B0503020204020204" pitchFamily="34" charset="0"/>
              <a:cs typeface="Times New Roman"/>
            </a:endParaRPr>
          </a:p>
          <a:p>
            <a:endParaRPr lang="en-US" dirty="0">
              <a:latin typeface="Corbel" panose="020B0503020204020204" pitchFamily="34" charset="0"/>
            </a:endParaRPr>
          </a:p>
        </p:txBody>
      </p:sp>
      <p:pic>
        <p:nvPicPr>
          <p:cNvPr id="3" name="object 3"/>
          <p:cNvPicPr/>
          <p:nvPr/>
        </p:nvPicPr>
        <p:blipFill>
          <a:blip r:embed="rId2" cstate="print"/>
          <a:stretch>
            <a:fillRect/>
          </a:stretch>
        </p:blipFill>
        <p:spPr>
          <a:xfrm>
            <a:off x="5783121" y="1273245"/>
            <a:ext cx="2660904" cy="2478374"/>
          </a:xfrm>
          <a:prstGeom prst="rect">
            <a:avLst/>
          </a:prstGeom>
        </p:spPr>
      </p:pic>
      <p:sp>
        <p:nvSpPr>
          <p:cNvPr id="12" name="TextBox 11">
            <a:extLst>
              <a:ext uri="{FF2B5EF4-FFF2-40B4-BE49-F238E27FC236}">
                <a16:creationId xmlns:a16="http://schemas.microsoft.com/office/drawing/2014/main" id="{306AF484-689A-CF6F-EB04-1CC145F2A795}"/>
              </a:ext>
            </a:extLst>
          </p:cNvPr>
          <p:cNvSpPr txBox="1"/>
          <p:nvPr/>
        </p:nvSpPr>
        <p:spPr>
          <a:xfrm>
            <a:off x="6475017" y="965468"/>
            <a:ext cx="1581912" cy="307777"/>
          </a:xfrm>
          <a:prstGeom prst="rect">
            <a:avLst/>
          </a:prstGeom>
          <a:noFill/>
        </p:spPr>
        <p:txBody>
          <a:bodyPr wrap="square">
            <a:spAutoFit/>
          </a:bodyPr>
          <a:lstStyle/>
          <a:p>
            <a:r>
              <a:rPr lang="en-US" sz="1400" dirty="0">
                <a:latin typeface="Corbel" panose="020B0503020204020204" pitchFamily="34" charset="0"/>
                <a:cs typeface="Times New Roman"/>
              </a:rPr>
              <a:t>(Cobbe</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et</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al.</a:t>
            </a:r>
            <a:r>
              <a:rPr lang="en-US" sz="1400" spc="-15" dirty="0">
                <a:latin typeface="Corbel" panose="020B0503020204020204" pitchFamily="34" charset="0"/>
                <a:cs typeface="Times New Roman"/>
              </a:rPr>
              <a:t> </a:t>
            </a:r>
            <a:r>
              <a:rPr lang="en-US" sz="1400" dirty="0">
                <a:latin typeface="Corbel" panose="020B0503020204020204" pitchFamily="34" charset="0"/>
                <a:cs typeface="Times New Roman"/>
              </a:rPr>
              <a:t>2021)</a:t>
            </a:r>
          </a:p>
        </p:txBody>
      </p:sp>
    </p:spTree>
    <p:extLst>
      <p:ext uri="{BB962C8B-B14F-4D97-AF65-F5344CB8AC3E}">
        <p14:creationId xmlns:p14="http://schemas.microsoft.com/office/powerpoint/2010/main" val="3023499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B59-B700-5436-3966-712DDA5AE515}"/>
              </a:ext>
            </a:extLst>
          </p:cNvPr>
          <p:cNvSpPr>
            <a:spLocks noGrp="1"/>
          </p:cNvSpPr>
          <p:nvPr>
            <p:ph type="title"/>
          </p:nvPr>
        </p:nvSpPr>
        <p:spPr/>
        <p:txBody>
          <a:bodyPr/>
          <a:lstStyle/>
          <a:p>
            <a:r>
              <a:rPr lang="en-US" dirty="0"/>
              <a:t>Vanilla ICL on Reasoning Problems</a:t>
            </a:r>
          </a:p>
        </p:txBody>
      </p:sp>
      <p:sp>
        <p:nvSpPr>
          <p:cNvPr id="3" name="Text Placeholder 2">
            <a:extLst>
              <a:ext uri="{FF2B5EF4-FFF2-40B4-BE49-F238E27FC236}">
                <a16:creationId xmlns:a16="http://schemas.microsoft.com/office/drawing/2014/main" id="{025351F1-3D69-22EA-7455-EE0971905CD6}"/>
              </a:ext>
            </a:extLst>
          </p:cNvPr>
          <p:cNvSpPr>
            <a:spLocks noGrp="1"/>
          </p:cNvSpPr>
          <p:nvPr>
            <p:ph type="body" sz="quarter" idx="16"/>
          </p:nvPr>
        </p:nvSpPr>
        <p:spPr/>
        <p:txBody>
          <a:bodyPr/>
          <a:lstStyle/>
          <a:p>
            <a:endParaRPr lang="en-US" dirty="0"/>
          </a:p>
        </p:txBody>
      </p:sp>
      <p:sp>
        <p:nvSpPr>
          <p:cNvPr id="4" name="object 2">
            <a:extLst>
              <a:ext uri="{FF2B5EF4-FFF2-40B4-BE49-F238E27FC236}">
                <a16:creationId xmlns:a16="http://schemas.microsoft.com/office/drawing/2014/main" id="{CA10B14F-F0D2-C919-7797-BB308577CE50}"/>
              </a:ext>
            </a:extLst>
          </p:cNvPr>
          <p:cNvSpPr txBox="1"/>
          <p:nvPr/>
        </p:nvSpPr>
        <p:spPr>
          <a:xfrm>
            <a:off x="1261249" y="1686962"/>
            <a:ext cx="2343785" cy="2155190"/>
          </a:xfrm>
          <a:prstGeom prst="rect">
            <a:avLst/>
          </a:prstGeom>
          <a:ln w="9524">
            <a:solidFill>
              <a:srgbClr val="000000"/>
            </a:solidFill>
          </a:ln>
        </p:spPr>
        <p:txBody>
          <a:bodyPr vert="horz" wrap="square" lIns="0" tIns="77470" rIns="0" bIns="0" rtlCol="0">
            <a:spAutoFit/>
          </a:bodyPr>
          <a:lstStyle/>
          <a:p>
            <a:pPr marL="85725" marR="895350">
              <a:lnSpc>
                <a:spcPct val="100000"/>
              </a:lnSpc>
              <a:spcBef>
                <a:spcPts val="610"/>
              </a:spcBef>
            </a:pPr>
            <a:r>
              <a:rPr sz="1600" dirty="0">
                <a:latin typeface="Arial MT"/>
                <a:cs typeface="Arial MT"/>
              </a:rPr>
              <a:t>Q:</a:t>
            </a:r>
            <a:r>
              <a:rPr sz="1600" spc="-30" dirty="0">
                <a:latin typeface="Arial MT"/>
                <a:cs typeface="Arial MT"/>
              </a:rPr>
              <a:t> </a:t>
            </a:r>
            <a:r>
              <a:rPr sz="1600" dirty="0">
                <a:latin typeface="Arial MT"/>
                <a:cs typeface="Arial MT"/>
              </a:rPr>
              <a:t>“Elon</a:t>
            </a:r>
            <a:r>
              <a:rPr sz="1600" spc="-25" dirty="0">
                <a:latin typeface="Arial MT"/>
                <a:cs typeface="Arial MT"/>
              </a:rPr>
              <a:t> </a:t>
            </a:r>
            <a:r>
              <a:rPr sz="1600" spc="-10" dirty="0">
                <a:latin typeface="Arial MT"/>
                <a:cs typeface="Arial MT"/>
              </a:rPr>
              <a:t>Musk” </a:t>
            </a:r>
            <a:r>
              <a:rPr sz="1600" dirty="0">
                <a:latin typeface="Arial MT"/>
                <a:cs typeface="Arial MT"/>
              </a:rPr>
              <a:t>A:</a:t>
            </a:r>
            <a:r>
              <a:rPr sz="1600" spc="-30" dirty="0">
                <a:latin typeface="Arial MT"/>
                <a:cs typeface="Arial MT"/>
              </a:rPr>
              <a:t> </a:t>
            </a:r>
            <a:r>
              <a:rPr sz="1600" spc="-20" dirty="0">
                <a:latin typeface="Arial MT"/>
                <a:cs typeface="Arial MT"/>
              </a:rPr>
              <a:t>“nk”</a:t>
            </a:r>
            <a:endParaRPr sz="1600">
              <a:latin typeface="Arial MT"/>
              <a:cs typeface="Arial MT"/>
            </a:endParaRPr>
          </a:p>
          <a:p>
            <a:pPr>
              <a:lnSpc>
                <a:spcPct val="100000"/>
              </a:lnSpc>
              <a:spcBef>
                <a:spcPts val="80"/>
              </a:spcBef>
            </a:pPr>
            <a:endParaRPr sz="1600">
              <a:latin typeface="Arial MT"/>
              <a:cs typeface="Arial MT"/>
            </a:endParaRPr>
          </a:p>
          <a:p>
            <a:pPr marL="85725" marR="974725">
              <a:lnSpc>
                <a:spcPct val="100000"/>
              </a:lnSpc>
            </a:pPr>
            <a:r>
              <a:rPr sz="1600" dirty="0">
                <a:latin typeface="Arial MT"/>
                <a:cs typeface="Arial MT"/>
              </a:rPr>
              <a:t>Q:</a:t>
            </a:r>
            <a:r>
              <a:rPr sz="1600" spc="-30" dirty="0">
                <a:latin typeface="Arial MT"/>
                <a:cs typeface="Arial MT"/>
              </a:rPr>
              <a:t> </a:t>
            </a:r>
            <a:r>
              <a:rPr sz="1600" dirty="0">
                <a:latin typeface="Arial MT"/>
                <a:cs typeface="Arial MT"/>
              </a:rPr>
              <a:t>“Bill</a:t>
            </a:r>
            <a:r>
              <a:rPr sz="1600" spc="-25" dirty="0">
                <a:latin typeface="Arial MT"/>
                <a:cs typeface="Arial MT"/>
              </a:rPr>
              <a:t> </a:t>
            </a:r>
            <a:r>
              <a:rPr sz="1600" spc="-10" dirty="0">
                <a:latin typeface="Arial MT"/>
                <a:cs typeface="Arial MT"/>
              </a:rPr>
              <a:t>Gates” </a:t>
            </a:r>
            <a:r>
              <a:rPr sz="1600" dirty="0">
                <a:latin typeface="Arial MT"/>
                <a:cs typeface="Arial MT"/>
              </a:rPr>
              <a:t>A:</a:t>
            </a:r>
            <a:r>
              <a:rPr sz="1600" spc="-30" dirty="0">
                <a:latin typeface="Arial MT"/>
                <a:cs typeface="Arial MT"/>
              </a:rPr>
              <a:t> </a:t>
            </a:r>
            <a:r>
              <a:rPr sz="1600" spc="-20" dirty="0">
                <a:latin typeface="Arial MT"/>
                <a:cs typeface="Arial MT"/>
              </a:rPr>
              <a:t>“ls”</a:t>
            </a:r>
            <a:endParaRPr sz="1600">
              <a:latin typeface="Arial MT"/>
              <a:cs typeface="Arial MT"/>
            </a:endParaRPr>
          </a:p>
          <a:p>
            <a:pPr>
              <a:lnSpc>
                <a:spcPct val="100000"/>
              </a:lnSpc>
              <a:spcBef>
                <a:spcPts val="80"/>
              </a:spcBef>
            </a:pPr>
            <a:endParaRPr sz="1600">
              <a:latin typeface="Arial MT"/>
              <a:cs typeface="Arial MT"/>
            </a:endParaRPr>
          </a:p>
          <a:p>
            <a:pPr marL="85725" marR="488950">
              <a:lnSpc>
                <a:spcPct val="100000"/>
              </a:lnSpc>
            </a:pPr>
            <a:r>
              <a:rPr sz="1600" dirty="0">
                <a:latin typeface="Arial MT"/>
                <a:cs typeface="Arial MT"/>
              </a:rPr>
              <a:t>Q:</a:t>
            </a:r>
            <a:r>
              <a:rPr sz="1600" spc="-20" dirty="0">
                <a:latin typeface="Arial MT"/>
                <a:cs typeface="Arial MT"/>
              </a:rPr>
              <a:t> </a:t>
            </a:r>
            <a:r>
              <a:rPr sz="1600" dirty="0">
                <a:latin typeface="Arial MT"/>
                <a:cs typeface="Arial MT"/>
              </a:rPr>
              <a:t>“Barack</a:t>
            </a:r>
            <a:r>
              <a:rPr sz="1600" spc="-15" dirty="0">
                <a:latin typeface="Arial MT"/>
                <a:cs typeface="Arial MT"/>
              </a:rPr>
              <a:t> </a:t>
            </a:r>
            <a:r>
              <a:rPr sz="1600" spc="-10" dirty="0">
                <a:latin typeface="Arial MT"/>
                <a:cs typeface="Arial MT"/>
              </a:rPr>
              <a:t>Obama” </a:t>
            </a:r>
            <a:r>
              <a:rPr sz="1600" spc="-25" dirty="0">
                <a:latin typeface="Arial MT"/>
                <a:cs typeface="Arial MT"/>
              </a:rPr>
              <a:t>A:</a:t>
            </a:r>
            <a:endParaRPr sz="1600">
              <a:latin typeface="Arial MT"/>
              <a:cs typeface="Arial MT"/>
            </a:endParaRPr>
          </a:p>
        </p:txBody>
      </p:sp>
      <p:grpSp>
        <p:nvGrpSpPr>
          <p:cNvPr id="5" name="object 3">
            <a:extLst>
              <a:ext uri="{FF2B5EF4-FFF2-40B4-BE49-F238E27FC236}">
                <a16:creationId xmlns:a16="http://schemas.microsoft.com/office/drawing/2014/main" id="{F80EAD75-E63D-9C3E-6454-3665A797EEEA}"/>
              </a:ext>
            </a:extLst>
          </p:cNvPr>
          <p:cNvGrpSpPr/>
          <p:nvPr/>
        </p:nvGrpSpPr>
        <p:grpSpPr>
          <a:xfrm>
            <a:off x="3599787" y="2272750"/>
            <a:ext cx="2221230" cy="983615"/>
            <a:chOff x="3599787" y="2272750"/>
            <a:chExt cx="2221230" cy="983615"/>
          </a:xfrm>
        </p:grpSpPr>
        <p:sp>
          <p:nvSpPr>
            <p:cNvPr id="6" name="object 4">
              <a:extLst>
                <a:ext uri="{FF2B5EF4-FFF2-40B4-BE49-F238E27FC236}">
                  <a16:creationId xmlns:a16="http://schemas.microsoft.com/office/drawing/2014/main" id="{9C1E7982-C581-A09D-A401-FDACD17FD1B6}"/>
                </a:ext>
              </a:extLst>
            </p:cNvPr>
            <p:cNvSpPr/>
            <p:nvPr/>
          </p:nvSpPr>
          <p:spPr>
            <a:xfrm>
              <a:off x="3604550" y="2764126"/>
              <a:ext cx="1180465" cy="635"/>
            </a:xfrm>
            <a:custGeom>
              <a:avLst/>
              <a:gdLst/>
              <a:ahLst/>
              <a:cxnLst/>
              <a:rect l="l" t="t" r="r" b="b"/>
              <a:pathLst>
                <a:path w="1180464" h="635">
                  <a:moveTo>
                    <a:pt x="0" y="286"/>
                  </a:moveTo>
                  <a:lnTo>
                    <a:pt x="1180349" y="0"/>
                  </a:lnTo>
                </a:path>
              </a:pathLst>
            </a:custGeom>
            <a:ln w="9524">
              <a:solidFill>
                <a:srgbClr val="595959"/>
              </a:solidFill>
            </a:ln>
          </p:spPr>
          <p:txBody>
            <a:bodyPr wrap="square" lIns="0" tIns="0" rIns="0" bIns="0" rtlCol="0"/>
            <a:lstStyle/>
            <a:p>
              <a:endParaRPr/>
            </a:p>
          </p:txBody>
        </p:sp>
        <p:sp>
          <p:nvSpPr>
            <p:cNvPr id="7" name="object 5">
              <a:extLst>
                <a:ext uri="{FF2B5EF4-FFF2-40B4-BE49-F238E27FC236}">
                  <a16:creationId xmlns:a16="http://schemas.microsoft.com/office/drawing/2014/main" id="{03D015BE-DE65-7305-889C-9DC7361AC4C8}"/>
                </a:ext>
              </a:extLst>
            </p:cNvPr>
            <p:cNvSpPr/>
            <p:nvPr/>
          </p:nvSpPr>
          <p:spPr>
            <a:xfrm>
              <a:off x="4784896" y="2748393"/>
              <a:ext cx="43815" cy="31750"/>
            </a:xfrm>
            <a:custGeom>
              <a:avLst/>
              <a:gdLst/>
              <a:ahLst/>
              <a:cxnLst/>
              <a:rect l="l" t="t" r="r" b="b"/>
              <a:pathLst>
                <a:path w="43814" h="31750">
                  <a:moveTo>
                    <a:pt x="7" y="31465"/>
                  </a:moveTo>
                  <a:lnTo>
                    <a:pt x="0" y="0"/>
                  </a:lnTo>
                  <a:lnTo>
                    <a:pt x="43229" y="15722"/>
                  </a:lnTo>
                  <a:lnTo>
                    <a:pt x="7" y="31465"/>
                  </a:lnTo>
                  <a:close/>
                </a:path>
              </a:pathLst>
            </a:custGeom>
            <a:solidFill>
              <a:srgbClr val="595959"/>
            </a:solidFill>
          </p:spPr>
          <p:txBody>
            <a:bodyPr wrap="square" lIns="0" tIns="0" rIns="0" bIns="0" rtlCol="0"/>
            <a:lstStyle/>
            <a:p>
              <a:endParaRPr/>
            </a:p>
          </p:txBody>
        </p:sp>
        <p:sp>
          <p:nvSpPr>
            <p:cNvPr id="8" name="object 6">
              <a:extLst>
                <a:ext uri="{FF2B5EF4-FFF2-40B4-BE49-F238E27FC236}">
                  <a16:creationId xmlns:a16="http://schemas.microsoft.com/office/drawing/2014/main" id="{501C9DB2-8B66-A9F9-499F-5029DFBCC63C}"/>
                </a:ext>
              </a:extLst>
            </p:cNvPr>
            <p:cNvSpPr/>
            <p:nvPr/>
          </p:nvSpPr>
          <p:spPr>
            <a:xfrm>
              <a:off x="4784896" y="2748393"/>
              <a:ext cx="43815" cy="31750"/>
            </a:xfrm>
            <a:custGeom>
              <a:avLst/>
              <a:gdLst/>
              <a:ahLst/>
              <a:cxnLst/>
              <a:rect l="l" t="t" r="r" b="b"/>
              <a:pathLst>
                <a:path w="43814" h="31750">
                  <a:moveTo>
                    <a:pt x="7" y="31465"/>
                  </a:moveTo>
                  <a:lnTo>
                    <a:pt x="43229" y="15722"/>
                  </a:lnTo>
                  <a:lnTo>
                    <a:pt x="0" y="0"/>
                  </a:lnTo>
                  <a:lnTo>
                    <a:pt x="7" y="31465"/>
                  </a:lnTo>
                  <a:close/>
                </a:path>
              </a:pathLst>
            </a:custGeom>
            <a:ln w="9524">
              <a:solidFill>
                <a:srgbClr val="595959"/>
              </a:solidFill>
            </a:ln>
          </p:spPr>
          <p:txBody>
            <a:bodyPr wrap="square" lIns="0" tIns="0" rIns="0" bIns="0" rtlCol="0"/>
            <a:lstStyle/>
            <a:p>
              <a:endParaRPr/>
            </a:p>
          </p:txBody>
        </p:sp>
        <p:sp>
          <p:nvSpPr>
            <p:cNvPr id="9" name="object 7">
              <a:extLst>
                <a:ext uri="{FF2B5EF4-FFF2-40B4-BE49-F238E27FC236}">
                  <a16:creationId xmlns:a16="http://schemas.microsoft.com/office/drawing/2014/main" id="{4843119F-1C30-CDE4-77AB-33C49AE42C86}"/>
                </a:ext>
              </a:extLst>
            </p:cNvPr>
            <p:cNvSpPr/>
            <p:nvPr/>
          </p:nvSpPr>
          <p:spPr>
            <a:xfrm>
              <a:off x="4842150" y="2277512"/>
              <a:ext cx="974090" cy="974090"/>
            </a:xfrm>
            <a:custGeom>
              <a:avLst/>
              <a:gdLst/>
              <a:ahLst/>
              <a:cxnLst/>
              <a:rect l="l" t="t" r="r" b="b"/>
              <a:pathLst>
                <a:path w="974089" h="974089">
                  <a:moveTo>
                    <a:pt x="0" y="162303"/>
                  </a:moveTo>
                  <a:lnTo>
                    <a:pt x="5797" y="119156"/>
                  </a:lnTo>
                  <a:lnTo>
                    <a:pt x="22159" y="80385"/>
                  </a:lnTo>
                  <a:lnTo>
                    <a:pt x="47537" y="47537"/>
                  </a:lnTo>
                  <a:lnTo>
                    <a:pt x="80385" y="22159"/>
                  </a:lnTo>
                  <a:lnTo>
                    <a:pt x="119156" y="5797"/>
                  </a:lnTo>
                  <a:lnTo>
                    <a:pt x="162302" y="0"/>
                  </a:lnTo>
                  <a:lnTo>
                    <a:pt x="811496" y="0"/>
                  </a:lnTo>
                  <a:lnTo>
                    <a:pt x="873607" y="12354"/>
                  </a:lnTo>
                  <a:lnTo>
                    <a:pt x="926262" y="47537"/>
                  </a:lnTo>
                  <a:lnTo>
                    <a:pt x="961445" y="100192"/>
                  </a:lnTo>
                  <a:lnTo>
                    <a:pt x="973799" y="162303"/>
                  </a:lnTo>
                  <a:lnTo>
                    <a:pt x="973799" y="811496"/>
                  </a:lnTo>
                  <a:lnTo>
                    <a:pt x="968002" y="854643"/>
                  </a:lnTo>
                  <a:lnTo>
                    <a:pt x="951640" y="893414"/>
                  </a:lnTo>
                  <a:lnTo>
                    <a:pt x="926262" y="926262"/>
                  </a:lnTo>
                  <a:lnTo>
                    <a:pt x="893414" y="951640"/>
                  </a:lnTo>
                  <a:lnTo>
                    <a:pt x="854643" y="968002"/>
                  </a:lnTo>
                  <a:lnTo>
                    <a:pt x="811496" y="973799"/>
                  </a:lnTo>
                  <a:lnTo>
                    <a:pt x="162302" y="973799"/>
                  </a:lnTo>
                  <a:lnTo>
                    <a:pt x="119156" y="968002"/>
                  </a:lnTo>
                  <a:lnTo>
                    <a:pt x="80385" y="951640"/>
                  </a:lnTo>
                  <a:lnTo>
                    <a:pt x="47537" y="926262"/>
                  </a:lnTo>
                  <a:lnTo>
                    <a:pt x="22159" y="893414"/>
                  </a:lnTo>
                  <a:lnTo>
                    <a:pt x="5797" y="854643"/>
                  </a:lnTo>
                  <a:lnTo>
                    <a:pt x="0" y="811496"/>
                  </a:lnTo>
                  <a:lnTo>
                    <a:pt x="0" y="162303"/>
                  </a:lnTo>
                  <a:close/>
                </a:path>
              </a:pathLst>
            </a:custGeom>
            <a:ln w="9524">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621B2575-FFF9-1E81-996A-9B5E418B3464}"/>
              </a:ext>
            </a:extLst>
          </p:cNvPr>
          <p:cNvSpPr txBox="1"/>
          <p:nvPr/>
        </p:nvSpPr>
        <p:spPr>
          <a:xfrm>
            <a:off x="5118754" y="2619759"/>
            <a:ext cx="421005" cy="269240"/>
          </a:xfrm>
          <a:prstGeom prst="rect">
            <a:avLst/>
          </a:prstGeom>
        </p:spPr>
        <p:txBody>
          <a:bodyPr vert="horz" wrap="square" lIns="0" tIns="12700" rIns="0" bIns="0" rtlCol="0">
            <a:spAutoFit/>
          </a:bodyPr>
          <a:lstStyle/>
          <a:p>
            <a:pPr marL="12700">
              <a:lnSpc>
                <a:spcPct val="100000"/>
              </a:lnSpc>
              <a:spcBef>
                <a:spcPts val="100"/>
              </a:spcBef>
            </a:pPr>
            <a:r>
              <a:rPr sz="1600" spc="-25" dirty="0">
                <a:latin typeface="Arial MT"/>
                <a:cs typeface="Arial MT"/>
              </a:rPr>
              <a:t>LM</a:t>
            </a:r>
            <a:endParaRPr sz="1600" dirty="0">
              <a:latin typeface="Arial MT"/>
              <a:cs typeface="Arial MT"/>
            </a:endParaRPr>
          </a:p>
        </p:txBody>
      </p:sp>
      <p:sp>
        <p:nvSpPr>
          <p:cNvPr id="11" name="object 9">
            <a:extLst>
              <a:ext uri="{FF2B5EF4-FFF2-40B4-BE49-F238E27FC236}">
                <a16:creationId xmlns:a16="http://schemas.microsoft.com/office/drawing/2014/main" id="{FB2C52B7-1855-2A2A-9E04-4439FC99C57A}"/>
              </a:ext>
            </a:extLst>
          </p:cNvPr>
          <p:cNvSpPr txBox="1"/>
          <p:nvPr/>
        </p:nvSpPr>
        <p:spPr>
          <a:xfrm>
            <a:off x="2087784" y="4030834"/>
            <a:ext cx="476884"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MT"/>
                <a:cs typeface="Arial MT"/>
              </a:rPr>
              <a:t>Input</a:t>
            </a:r>
            <a:endParaRPr sz="1600">
              <a:latin typeface="Arial MT"/>
              <a:cs typeface="Arial MT"/>
            </a:endParaRPr>
          </a:p>
        </p:txBody>
      </p:sp>
      <p:grpSp>
        <p:nvGrpSpPr>
          <p:cNvPr id="12" name="object 10">
            <a:extLst>
              <a:ext uri="{FF2B5EF4-FFF2-40B4-BE49-F238E27FC236}">
                <a16:creationId xmlns:a16="http://schemas.microsoft.com/office/drawing/2014/main" id="{493BCBCE-FC42-F044-D498-7E024EDCC701}"/>
              </a:ext>
            </a:extLst>
          </p:cNvPr>
          <p:cNvGrpSpPr/>
          <p:nvPr/>
        </p:nvGrpSpPr>
        <p:grpSpPr>
          <a:xfrm>
            <a:off x="5811187" y="2743780"/>
            <a:ext cx="1233170" cy="41275"/>
            <a:chOff x="5811187" y="2743780"/>
            <a:chExt cx="1233170" cy="41275"/>
          </a:xfrm>
        </p:grpSpPr>
        <p:sp>
          <p:nvSpPr>
            <p:cNvPr id="13" name="object 11">
              <a:extLst>
                <a:ext uri="{FF2B5EF4-FFF2-40B4-BE49-F238E27FC236}">
                  <a16:creationId xmlns:a16="http://schemas.microsoft.com/office/drawing/2014/main" id="{CFE26A1C-42C7-BD32-4B89-4C7908EC0744}"/>
                </a:ext>
              </a:extLst>
            </p:cNvPr>
            <p:cNvSpPr/>
            <p:nvPr/>
          </p:nvSpPr>
          <p:spPr>
            <a:xfrm>
              <a:off x="5815950" y="2764276"/>
              <a:ext cx="1180465" cy="635"/>
            </a:xfrm>
            <a:custGeom>
              <a:avLst/>
              <a:gdLst/>
              <a:ahLst/>
              <a:cxnLst/>
              <a:rect l="l" t="t" r="r" b="b"/>
              <a:pathLst>
                <a:path w="1180465" h="635">
                  <a:moveTo>
                    <a:pt x="0" y="286"/>
                  </a:moveTo>
                  <a:lnTo>
                    <a:pt x="1180349" y="0"/>
                  </a:lnTo>
                </a:path>
              </a:pathLst>
            </a:custGeom>
            <a:ln w="9524">
              <a:solidFill>
                <a:srgbClr val="595959"/>
              </a:solidFill>
            </a:ln>
          </p:spPr>
          <p:txBody>
            <a:bodyPr wrap="square" lIns="0" tIns="0" rIns="0" bIns="0" rtlCol="0"/>
            <a:lstStyle/>
            <a:p>
              <a:endParaRPr/>
            </a:p>
          </p:txBody>
        </p:sp>
        <p:sp>
          <p:nvSpPr>
            <p:cNvPr id="14" name="object 12">
              <a:extLst>
                <a:ext uri="{FF2B5EF4-FFF2-40B4-BE49-F238E27FC236}">
                  <a16:creationId xmlns:a16="http://schemas.microsoft.com/office/drawing/2014/main" id="{F7D3F388-B8F7-4CB6-282B-95E0BF6D9438}"/>
                </a:ext>
              </a:extLst>
            </p:cNvPr>
            <p:cNvSpPr/>
            <p:nvPr/>
          </p:nvSpPr>
          <p:spPr>
            <a:xfrm>
              <a:off x="6996296" y="2748543"/>
              <a:ext cx="43815" cy="31750"/>
            </a:xfrm>
            <a:custGeom>
              <a:avLst/>
              <a:gdLst/>
              <a:ahLst/>
              <a:cxnLst/>
              <a:rect l="l" t="t" r="r" b="b"/>
              <a:pathLst>
                <a:path w="43815" h="31750">
                  <a:moveTo>
                    <a:pt x="7" y="31465"/>
                  </a:moveTo>
                  <a:lnTo>
                    <a:pt x="0" y="0"/>
                  </a:lnTo>
                  <a:lnTo>
                    <a:pt x="43228" y="15722"/>
                  </a:lnTo>
                  <a:lnTo>
                    <a:pt x="7" y="31465"/>
                  </a:lnTo>
                  <a:close/>
                </a:path>
              </a:pathLst>
            </a:custGeom>
            <a:solidFill>
              <a:srgbClr val="595959"/>
            </a:solidFill>
          </p:spPr>
          <p:txBody>
            <a:bodyPr wrap="square" lIns="0" tIns="0" rIns="0" bIns="0" rtlCol="0"/>
            <a:lstStyle/>
            <a:p>
              <a:endParaRPr/>
            </a:p>
          </p:txBody>
        </p:sp>
        <p:sp>
          <p:nvSpPr>
            <p:cNvPr id="15" name="object 13">
              <a:extLst>
                <a:ext uri="{FF2B5EF4-FFF2-40B4-BE49-F238E27FC236}">
                  <a16:creationId xmlns:a16="http://schemas.microsoft.com/office/drawing/2014/main" id="{35E429F4-1233-C5D6-6C1F-EBFC0B990991}"/>
                </a:ext>
              </a:extLst>
            </p:cNvPr>
            <p:cNvSpPr/>
            <p:nvPr/>
          </p:nvSpPr>
          <p:spPr>
            <a:xfrm>
              <a:off x="6996296" y="2748543"/>
              <a:ext cx="43815" cy="31750"/>
            </a:xfrm>
            <a:custGeom>
              <a:avLst/>
              <a:gdLst/>
              <a:ahLst/>
              <a:cxnLst/>
              <a:rect l="l" t="t" r="r" b="b"/>
              <a:pathLst>
                <a:path w="43815" h="31750">
                  <a:moveTo>
                    <a:pt x="7" y="31465"/>
                  </a:moveTo>
                  <a:lnTo>
                    <a:pt x="43228" y="15722"/>
                  </a:lnTo>
                  <a:lnTo>
                    <a:pt x="0" y="0"/>
                  </a:lnTo>
                  <a:lnTo>
                    <a:pt x="7" y="31465"/>
                  </a:lnTo>
                  <a:close/>
                </a:path>
              </a:pathLst>
            </a:custGeom>
            <a:ln w="9524">
              <a:solidFill>
                <a:srgbClr val="595959"/>
              </a:solidFill>
            </a:ln>
          </p:spPr>
          <p:txBody>
            <a:bodyPr wrap="square" lIns="0" tIns="0" rIns="0" bIns="0" rtlCol="0"/>
            <a:lstStyle/>
            <a:p>
              <a:endParaRPr/>
            </a:p>
          </p:txBody>
        </p:sp>
      </p:grpSp>
    </p:spTree>
    <p:extLst>
      <p:ext uri="{BB962C8B-B14F-4D97-AF65-F5344CB8AC3E}">
        <p14:creationId xmlns:p14="http://schemas.microsoft.com/office/powerpoint/2010/main" val="1249772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009"/>
            <a:ext cx="8070215" cy="4728210"/>
            <a:chOff x="152400" y="218009"/>
            <a:chExt cx="8070215" cy="4728210"/>
          </a:xfrm>
        </p:grpSpPr>
        <p:pic>
          <p:nvPicPr>
            <p:cNvPr id="3" name="object 3"/>
            <p:cNvPicPr/>
            <p:nvPr/>
          </p:nvPicPr>
          <p:blipFill>
            <a:blip r:embed="rId2" cstate="print"/>
            <a:stretch>
              <a:fillRect/>
            </a:stretch>
          </p:blipFill>
          <p:spPr>
            <a:xfrm>
              <a:off x="152400" y="218009"/>
              <a:ext cx="8069966" cy="472798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E114D7FC-4A67-29B9-8996-D32E9727EBC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18009"/>
            <a:ext cx="8069966" cy="4727983"/>
          </a:xfrm>
          <a:prstGeom prst="rect">
            <a:avLst/>
          </a:prstGeom>
        </p:spPr>
      </p:pic>
      <p:sp>
        <p:nvSpPr>
          <p:cNvPr id="3" name="object 3"/>
          <p:cNvSpPr txBox="1"/>
          <p:nvPr/>
        </p:nvSpPr>
        <p:spPr>
          <a:xfrm>
            <a:off x="1575950" y="3292606"/>
            <a:ext cx="3619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MT"/>
                <a:cs typeface="Arial MT"/>
              </a:rPr>
              <a:t>How</a:t>
            </a:r>
            <a:r>
              <a:rPr sz="1800" spc="-25" dirty="0">
                <a:solidFill>
                  <a:srgbClr val="FF0000"/>
                </a:solidFill>
                <a:latin typeface="Arial MT"/>
                <a:cs typeface="Arial MT"/>
              </a:rPr>
              <a:t> </a:t>
            </a:r>
            <a:r>
              <a:rPr sz="1800" dirty="0">
                <a:solidFill>
                  <a:srgbClr val="FF0000"/>
                </a:solidFill>
                <a:latin typeface="Arial MT"/>
                <a:cs typeface="Arial MT"/>
              </a:rPr>
              <a:t>about</a:t>
            </a:r>
            <a:r>
              <a:rPr sz="1800" spc="-20" dirty="0">
                <a:solidFill>
                  <a:srgbClr val="FF0000"/>
                </a:solidFill>
                <a:latin typeface="Arial MT"/>
                <a:cs typeface="Arial MT"/>
              </a:rPr>
              <a:t> </a:t>
            </a:r>
            <a:r>
              <a:rPr sz="1800" dirty="0">
                <a:solidFill>
                  <a:srgbClr val="FF0000"/>
                </a:solidFill>
                <a:latin typeface="Arial MT"/>
                <a:cs typeface="Arial MT"/>
              </a:rPr>
              <a:t>adding</a:t>
            </a:r>
            <a:r>
              <a:rPr sz="1800" spc="-25" dirty="0">
                <a:solidFill>
                  <a:srgbClr val="FF0000"/>
                </a:solidFill>
                <a:latin typeface="Arial MT"/>
                <a:cs typeface="Arial MT"/>
              </a:rPr>
              <a:t> </a:t>
            </a:r>
            <a:r>
              <a:rPr sz="1800" dirty="0">
                <a:solidFill>
                  <a:srgbClr val="FF0000"/>
                </a:solidFill>
                <a:latin typeface="Arial MT"/>
                <a:cs typeface="Arial MT"/>
              </a:rPr>
              <a:t>more</a:t>
            </a:r>
            <a:r>
              <a:rPr sz="1800" spc="-20" dirty="0">
                <a:solidFill>
                  <a:srgbClr val="FF0000"/>
                </a:solidFill>
                <a:latin typeface="Arial MT"/>
                <a:cs typeface="Arial MT"/>
              </a:rPr>
              <a:t> </a:t>
            </a:r>
            <a:r>
              <a:rPr sz="1800" spc="-10" dirty="0">
                <a:solidFill>
                  <a:srgbClr val="FF0000"/>
                </a:solidFill>
                <a:latin typeface="Arial MT"/>
                <a:cs typeface="Arial MT"/>
              </a:rPr>
              <a:t>examples?</a:t>
            </a:r>
            <a:endParaRPr sz="1800">
              <a:latin typeface="Arial MT"/>
              <a:cs typeface="Arial MT"/>
            </a:endParaRPr>
          </a:p>
        </p:txBody>
      </p:sp>
      <p:sp>
        <p:nvSpPr>
          <p:cNvPr id="4" name="Google Shape;138;g1501cc781cf_0_0">
            <a:extLst>
              <a:ext uri="{FF2B5EF4-FFF2-40B4-BE49-F238E27FC236}">
                <a16:creationId xmlns:a16="http://schemas.microsoft.com/office/drawing/2014/main" id="{413AA69A-D0F2-28E5-93D8-224071136A1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120"/>
            <a:ext cx="8100695" cy="4736465"/>
            <a:chOff x="152400" y="218120"/>
            <a:chExt cx="8100695" cy="4736465"/>
          </a:xfrm>
        </p:grpSpPr>
        <p:pic>
          <p:nvPicPr>
            <p:cNvPr id="3" name="object 3"/>
            <p:cNvPicPr/>
            <p:nvPr/>
          </p:nvPicPr>
          <p:blipFill>
            <a:blip r:embed="rId2" cstate="print"/>
            <a:stretch>
              <a:fillRect/>
            </a:stretch>
          </p:blipFill>
          <p:spPr>
            <a:xfrm>
              <a:off x="152400" y="218120"/>
              <a:ext cx="8100102" cy="473601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89AD1CD0-12B3-149C-7F4F-3F2872915DB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B7B-B672-6FA0-A017-96F48A536FC9}"/>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3" name="Content Placeholder 2">
            <a:extLst>
              <a:ext uri="{FF2B5EF4-FFF2-40B4-BE49-F238E27FC236}">
                <a16:creationId xmlns:a16="http://schemas.microsoft.com/office/drawing/2014/main" id="{C48DFB84-4EC9-371A-47BC-ED7CEEE628AA}"/>
              </a:ext>
            </a:extLst>
          </p:cNvPr>
          <p:cNvSpPr>
            <a:spLocks noGrp="1"/>
          </p:cNvSpPr>
          <p:nvPr>
            <p:ph type="body" sz="quarter" idx="16"/>
          </p:nvPr>
        </p:nvSpPr>
        <p:spPr/>
        <p:txBody>
          <a:bodyPr/>
          <a:lstStyle/>
          <a:p>
            <a:r>
              <a:rPr lang="en-US" b="1" dirty="0"/>
              <a:t>Basic idea: </a:t>
            </a:r>
            <a:r>
              <a:rPr lang="en-US" dirty="0"/>
              <a:t>Rather than showing input-output pairs, prompting the model such that it shows its proof steps. </a:t>
            </a:r>
          </a:p>
          <a:p>
            <a:endParaRPr lang="en-US" dirty="0"/>
          </a:p>
          <a:p>
            <a:r>
              <a:rPr lang="en-US" b="1" dirty="0"/>
              <a:t>Note:</a:t>
            </a:r>
            <a:r>
              <a:rPr lang="en-US" dirty="0"/>
              <a:t> ideas around models that are capable </a:t>
            </a:r>
            <a:br>
              <a:rPr lang="en-US" dirty="0"/>
            </a:br>
            <a:r>
              <a:rPr lang="en-US" dirty="0"/>
              <a:t>of multi-step reasoning go way back. </a:t>
            </a:r>
          </a:p>
          <a:p>
            <a:pPr lvl="1"/>
            <a:r>
              <a:rPr lang="en-US" dirty="0"/>
              <a:t>Aristotle (deduction), </a:t>
            </a:r>
          </a:p>
          <a:p>
            <a:pPr lvl="1"/>
            <a:r>
              <a:rPr lang="en-US" dirty="0"/>
              <a:t>Hume (induction), </a:t>
            </a:r>
          </a:p>
          <a:p>
            <a:pPr lvl="1"/>
            <a:r>
              <a:rPr lang="en-US" dirty="0"/>
              <a:t>Peirce (abduction) </a:t>
            </a:r>
          </a:p>
          <a:p>
            <a:pPr lvl="1"/>
            <a:r>
              <a:rPr lang="en-US" dirty="0"/>
              <a:t>Lots of other works in pre-LM era </a:t>
            </a:r>
          </a:p>
          <a:p>
            <a:pPr lvl="1"/>
            <a:r>
              <a:rPr lang="en-US" dirty="0"/>
              <a:t>Namely, my Ph.D. thesis </a:t>
            </a:r>
            <a:r>
              <a:rPr lang="en-US" dirty="0">
                <a:sym typeface="Wingdings" pitchFamily="2" charset="2"/>
              </a:rPr>
              <a:t> </a:t>
            </a:r>
            <a:r>
              <a:rPr lang="en-US" dirty="0"/>
              <a:t>on multi-step reasoning </a:t>
            </a:r>
            <a:br>
              <a:rPr lang="en-US" dirty="0"/>
            </a:br>
            <a:r>
              <a:rPr lang="en-US" dirty="0"/>
              <a:t>in semantic representations of language!  </a:t>
            </a:r>
          </a:p>
          <a:p>
            <a:endParaRPr lang="en-US" dirty="0"/>
          </a:p>
          <a:p>
            <a:endParaRPr lang="en-US" dirty="0"/>
          </a:p>
          <a:p>
            <a:endParaRPr lang="en-US" dirty="0"/>
          </a:p>
        </p:txBody>
      </p:sp>
      <p:pic>
        <p:nvPicPr>
          <p:cNvPr id="3074" name="Picture 2" descr="STR - Strategic Management Division on Twitter: &quot;What's the #Deducion vs. # Induction vs. #Abduction? Here's a simple example in the words of #Peirce  himself - @AMD #PDW w. @pbamberger at #Startup2Scaleup @AOMConnect">
            <a:extLst>
              <a:ext uri="{FF2B5EF4-FFF2-40B4-BE49-F238E27FC236}">
                <a16:creationId xmlns:a16="http://schemas.microsoft.com/office/drawing/2014/main" id="{D7121434-8FBB-6553-4D86-0293CEDC2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8" t="11171" r="13481"/>
          <a:stretch/>
        </p:blipFill>
        <p:spPr bwMode="auto">
          <a:xfrm>
            <a:off x="6012968" y="2081998"/>
            <a:ext cx="2885320" cy="249525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object 14">
            <a:extLst>
              <a:ext uri="{FF2B5EF4-FFF2-40B4-BE49-F238E27FC236}">
                <a16:creationId xmlns:a16="http://schemas.microsoft.com/office/drawing/2014/main" id="{D722CD6B-E0A3-5580-A609-E7EF9FF5D935}"/>
              </a:ext>
            </a:extLst>
          </p:cNvPr>
          <p:cNvSpPr txBox="1"/>
          <p:nvPr/>
        </p:nvSpPr>
        <p:spPr>
          <a:xfrm>
            <a:off x="788572" y="4342077"/>
            <a:ext cx="4808270" cy="182788"/>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Reasoning-Driven Question-Answering for Natural Language Understanding</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1228536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97575" y="1615099"/>
            <a:ext cx="7740015" cy="546735"/>
          </a:xfrm>
          <a:custGeom>
            <a:avLst/>
            <a:gdLst/>
            <a:ahLst/>
            <a:cxnLst/>
            <a:rect l="l" t="t" r="r" b="b"/>
            <a:pathLst>
              <a:path w="7740015" h="546735">
                <a:moveTo>
                  <a:pt x="0" y="0"/>
                </a:moveTo>
                <a:lnTo>
                  <a:pt x="7739999" y="0"/>
                </a:lnTo>
                <a:lnTo>
                  <a:pt x="7739999" y="273299"/>
                </a:lnTo>
                <a:lnTo>
                  <a:pt x="0" y="273299"/>
                </a:lnTo>
                <a:lnTo>
                  <a:pt x="0" y="0"/>
                </a:lnTo>
                <a:close/>
              </a:path>
              <a:path w="7740015" h="546735">
                <a:moveTo>
                  <a:pt x="12424" y="273324"/>
                </a:moveTo>
                <a:lnTo>
                  <a:pt x="1192624" y="273324"/>
                </a:lnTo>
                <a:lnTo>
                  <a:pt x="1192624" y="546624"/>
                </a:lnTo>
                <a:lnTo>
                  <a:pt x="12424" y="546624"/>
                </a:lnTo>
                <a:lnTo>
                  <a:pt x="12424" y="273324"/>
                </a:lnTo>
                <a:close/>
              </a:path>
            </a:pathLst>
          </a:custGeom>
          <a:ln w="9524">
            <a:solidFill>
              <a:srgbClr val="FF0000"/>
            </a:solidFill>
          </a:ln>
        </p:spPr>
        <p:txBody>
          <a:bodyPr wrap="square" lIns="0" tIns="0" rIns="0" bIns="0" rtlCol="0"/>
          <a:lstStyle/>
          <a:p>
            <a:endParaRPr/>
          </a:p>
        </p:txBody>
      </p:sp>
      <p:sp>
        <p:nvSpPr>
          <p:cNvPr id="4" name="object 4"/>
          <p:cNvSpPr txBox="1"/>
          <p:nvPr/>
        </p:nvSpPr>
        <p:spPr>
          <a:xfrm>
            <a:off x="311699" y="1254824"/>
            <a:ext cx="8237220" cy="2980055"/>
          </a:xfrm>
          <a:prstGeom prst="rect">
            <a:avLst/>
          </a:prstGeom>
          <a:ln w="9524">
            <a:solidFill>
              <a:srgbClr val="000000"/>
            </a:solidFill>
          </a:ln>
        </p:spPr>
        <p:txBody>
          <a:bodyPr vert="horz" wrap="square" lIns="0" tIns="77470" rIns="0" bIns="0" rtlCol="0">
            <a:spAutoFit/>
          </a:bodyPr>
          <a:lstStyle/>
          <a:p>
            <a:pPr marL="85725">
              <a:lnSpc>
                <a:spcPct val="100000"/>
              </a:lnSpc>
              <a:spcBef>
                <a:spcPts val="61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a:p>
            <a:pPr marL="85725" marR="602615">
              <a:lnSpc>
                <a:spcPts val="2210"/>
              </a:lnSpc>
              <a:spcBef>
                <a:spcPts val="120"/>
              </a:spcBef>
              <a:tabLst>
                <a:tab pos="5668010" algn="l"/>
              </a:tabLst>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 </a:t>
            </a: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"nk".</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r>
              <a:rPr sz="1600" dirty="0">
                <a:solidFill>
                  <a:srgbClr val="353740"/>
                </a:solidFill>
                <a:latin typeface="Arial MT"/>
                <a:cs typeface="Arial MT"/>
              </a:rPr>
              <a:t>	</a:t>
            </a:r>
            <a:r>
              <a:rPr sz="3000" spc="-15" baseline="-37500" dirty="0">
                <a:solidFill>
                  <a:srgbClr val="FF0000"/>
                </a:solidFill>
                <a:latin typeface="Arial MT"/>
                <a:cs typeface="Arial MT"/>
              </a:rPr>
              <a:t>thought</a:t>
            </a:r>
            <a:endParaRPr sz="3000" baseline="-37500">
              <a:latin typeface="Arial MT"/>
              <a:cs typeface="Arial MT"/>
            </a:endParaRPr>
          </a:p>
          <a:p>
            <a:pPr>
              <a:lnSpc>
                <a:spcPct val="100000"/>
              </a:lnSpc>
              <a:spcBef>
                <a:spcPts val="530"/>
              </a:spcBef>
            </a:pPr>
            <a:endParaRPr sz="1600">
              <a:latin typeface="Arial MT"/>
              <a:cs typeface="Arial MT"/>
            </a:endParaRPr>
          </a:p>
          <a:p>
            <a:pPr marL="85725">
              <a:lnSpc>
                <a:spcPct val="100000"/>
              </a:lnSpc>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85725" marR="27559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370"/>
              </a:spcBef>
            </a:pPr>
            <a:endParaRPr sz="1600">
              <a:latin typeface="Arial MT"/>
              <a:cs typeface="Arial MT"/>
            </a:endParaRPr>
          </a:p>
          <a:p>
            <a:pPr marL="85725" marR="6379210">
              <a:lnSpc>
                <a:spcPct val="114999"/>
              </a:lnSpc>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 </a:t>
            </a:r>
            <a:r>
              <a:rPr sz="1600" spc="-25" dirty="0">
                <a:solidFill>
                  <a:srgbClr val="353740"/>
                </a:solidFill>
                <a:latin typeface="Arial MT"/>
                <a:cs typeface="Arial MT"/>
              </a:rPr>
              <a:t>A:</a:t>
            </a:r>
            <a:endParaRPr sz="1600">
              <a:latin typeface="Arial MT"/>
              <a:cs typeface="Arial MT"/>
            </a:endParaRPr>
          </a:p>
        </p:txBody>
      </p:sp>
      <p:sp>
        <p:nvSpPr>
          <p:cNvPr id="6" name="Google Shape;138;g1501cc781cf_0_0">
            <a:extLst>
              <a:ext uri="{FF2B5EF4-FFF2-40B4-BE49-F238E27FC236}">
                <a16:creationId xmlns:a16="http://schemas.microsoft.com/office/drawing/2014/main" id="{813CBAFE-8A74-7F8D-8905-F3C783B6437C}"/>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11699" y="1254824"/>
            <a:ext cx="8237220" cy="3515995"/>
          </a:xfrm>
          <a:custGeom>
            <a:avLst/>
            <a:gdLst/>
            <a:ahLst/>
            <a:cxnLst/>
            <a:rect l="l" t="t" r="r" b="b"/>
            <a:pathLst>
              <a:path w="8237220" h="3515995">
                <a:moveTo>
                  <a:pt x="0" y="0"/>
                </a:moveTo>
                <a:lnTo>
                  <a:pt x="8237099" y="0"/>
                </a:lnTo>
                <a:lnTo>
                  <a:pt x="8237099" y="3515699"/>
                </a:lnTo>
                <a:lnTo>
                  <a:pt x="0" y="3515699"/>
                </a:lnTo>
                <a:lnTo>
                  <a:pt x="0" y="0"/>
                </a:lnTo>
                <a:close/>
              </a:path>
            </a:pathLst>
          </a:custGeom>
          <a:ln w="9524">
            <a:solidFill>
              <a:srgbClr val="000000"/>
            </a:solidFill>
          </a:ln>
        </p:spPr>
        <p:txBody>
          <a:bodyPr wrap="square" lIns="0" tIns="0" rIns="0" bIns="0" rtlCol="0"/>
          <a:lstStyle/>
          <a:p>
            <a:endParaRPr/>
          </a:p>
        </p:txBody>
      </p:sp>
      <p:sp>
        <p:nvSpPr>
          <p:cNvPr id="4" name="object 4"/>
          <p:cNvSpPr txBox="1"/>
          <p:nvPr/>
        </p:nvSpPr>
        <p:spPr>
          <a:xfrm>
            <a:off x="384725" y="1319722"/>
            <a:ext cx="13798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p:txBody>
      </p:sp>
      <p:sp>
        <p:nvSpPr>
          <p:cNvPr id="5" name="object 5"/>
          <p:cNvSpPr txBox="1"/>
          <p:nvPr/>
        </p:nvSpPr>
        <p:spPr>
          <a:xfrm>
            <a:off x="403787" y="1615099"/>
            <a:ext cx="7734300" cy="273685"/>
          </a:xfrm>
          <a:prstGeom prst="rect">
            <a:avLst/>
          </a:prstGeom>
          <a:ln w="9524">
            <a:solidFill>
              <a:srgbClr val="FF0000"/>
            </a:solidFill>
          </a:ln>
        </p:spPr>
        <p:txBody>
          <a:bodyPr vert="horz" wrap="square" lIns="0" tIns="0" rIns="0" bIns="0" rtlCol="0">
            <a:spAutoFit/>
          </a:bodyPr>
          <a:lstStyle/>
          <a:p>
            <a:pPr>
              <a:lnSpc>
                <a:spcPts val="1900"/>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a:t>
            </a:r>
            <a:endParaRPr sz="1600">
              <a:latin typeface="Arial MT"/>
              <a:cs typeface="Arial MT"/>
            </a:endParaRPr>
          </a:p>
        </p:txBody>
      </p:sp>
      <p:sp>
        <p:nvSpPr>
          <p:cNvPr id="6" name="object 6"/>
          <p:cNvSpPr txBox="1"/>
          <p:nvPr/>
        </p:nvSpPr>
        <p:spPr>
          <a:xfrm>
            <a:off x="403787" y="1888400"/>
            <a:ext cx="1186815" cy="273685"/>
          </a:xfrm>
          <a:prstGeom prst="rect">
            <a:avLst/>
          </a:prstGeom>
          <a:ln w="9524">
            <a:solidFill>
              <a:srgbClr val="FF0000"/>
            </a:solidFill>
          </a:ln>
        </p:spPr>
        <p:txBody>
          <a:bodyPr vert="horz" wrap="square" lIns="0" tIns="4445" rIns="0" bIns="0" rtlCol="0">
            <a:spAutoFit/>
          </a:bodyPr>
          <a:lstStyle/>
          <a:p>
            <a:pPr>
              <a:lnSpc>
                <a:spcPct val="100000"/>
              </a:lnSpc>
              <a:spcBef>
                <a:spcPts val="35"/>
              </a:spcBef>
            </a:pPr>
            <a:r>
              <a:rPr sz="1600" dirty="0">
                <a:solidFill>
                  <a:srgbClr val="353740"/>
                </a:solidFill>
                <a:latin typeface="Arial MT"/>
                <a:cs typeface="Arial MT"/>
              </a:rPr>
              <a:t>leads</a:t>
            </a:r>
            <a:r>
              <a:rPr sz="1600" spc="-15" dirty="0">
                <a:solidFill>
                  <a:srgbClr val="353740"/>
                </a:solidFill>
                <a:latin typeface="Arial MT"/>
                <a:cs typeface="Arial MT"/>
              </a:rPr>
              <a:t> </a:t>
            </a:r>
            <a:r>
              <a:rPr sz="1600" dirty="0">
                <a:solidFill>
                  <a:srgbClr val="353740"/>
                </a:solidFill>
                <a:latin typeface="Arial MT"/>
                <a:cs typeface="Arial MT"/>
              </a:rPr>
              <a:t>to</a:t>
            </a:r>
            <a:r>
              <a:rPr sz="1600" spc="-15"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7" name="object 7"/>
          <p:cNvSpPr txBox="1"/>
          <p:nvPr/>
        </p:nvSpPr>
        <p:spPr>
          <a:xfrm>
            <a:off x="1623247" y="1880554"/>
            <a:ext cx="187325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so</a:t>
            </a:r>
            <a:r>
              <a:rPr sz="1600" spc="-3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8" name="object 8"/>
          <p:cNvSpPr txBox="1"/>
          <p:nvPr/>
        </p:nvSpPr>
        <p:spPr>
          <a:xfrm>
            <a:off x="384725" y="2404810"/>
            <a:ext cx="7893684" cy="1427480"/>
          </a:xfrm>
          <a:prstGeom prst="rect">
            <a:avLst/>
          </a:prstGeom>
        </p:spPr>
        <p:txBody>
          <a:bodyPr vert="horz" wrap="square" lIns="0" tIns="48895" rIns="0" bIns="0" rtlCol="0">
            <a:spAutoFit/>
          </a:bodyPr>
          <a:lstStyle/>
          <a:p>
            <a:pPr marL="12700">
              <a:lnSpc>
                <a:spcPct val="100000"/>
              </a:lnSpc>
              <a:spcBef>
                <a:spcPts val="385"/>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12700" marR="508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655"/>
              </a:spcBef>
            </a:pPr>
            <a:endParaRPr sz="1600">
              <a:latin typeface="Arial MT"/>
              <a:cs typeface="Arial MT"/>
            </a:endParaRPr>
          </a:p>
          <a:p>
            <a:pPr marL="12700">
              <a:lnSpc>
                <a:spcPct val="100000"/>
              </a:lnSpc>
              <a:spcBef>
                <a:spcPts val="5"/>
              </a:spcBef>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a:t>
            </a:r>
            <a:endParaRPr sz="1600">
              <a:latin typeface="Arial MT"/>
              <a:cs typeface="Arial MT"/>
            </a:endParaRPr>
          </a:p>
        </p:txBody>
      </p:sp>
      <p:sp>
        <p:nvSpPr>
          <p:cNvPr id="9" name="object 9"/>
          <p:cNvSpPr txBox="1"/>
          <p:nvPr/>
        </p:nvSpPr>
        <p:spPr>
          <a:xfrm>
            <a:off x="384725" y="3843465"/>
            <a:ext cx="21717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53740"/>
                </a:solidFill>
                <a:latin typeface="Arial MT"/>
                <a:cs typeface="Arial MT"/>
              </a:rPr>
              <a:t>A:</a:t>
            </a:r>
            <a:endParaRPr sz="1600">
              <a:latin typeface="Arial MT"/>
              <a:cs typeface="Arial MT"/>
            </a:endParaRPr>
          </a:p>
        </p:txBody>
      </p:sp>
      <p:sp>
        <p:nvSpPr>
          <p:cNvPr id="10" name="object 10"/>
          <p:cNvSpPr txBox="1"/>
          <p:nvPr/>
        </p:nvSpPr>
        <p:spPr>
          <a:xfrm>
            <a:off x="645808" y="3864293"/>
            <a:ext cx="7708265" cy="243840"/>
          </a:xfrm>
          <a:prstGeom prst="rect">
            <a:avLst/>
          </a:prstGeom>
          <a:solidFill>
            <a:srgbClr val="00FF00"/>
          </a:solidFill>
        </p:spPr>
        <p:txBody>
          <a:bodyPr vert="horz" wrap="square" lIns="0" tIns="0" rIns="0" bIns="0" rtlCol="0">
            <a:spAutoFit/>
          </a:bodyPr>
          <a:lstStyle/>
          <a:p>
            <a:pPr>
              <a:lnSpc>
                <a:spcPts val="1855"/>
              </a:lnSpc>
            </a:pP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"Barack"</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30"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"Obama"</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spc="-25" dirty="0">
                <a:solidFill>
                  <a:srgbClr val="353740"/>
                </a:solidFill>
                <a:latin typeface="Arial MT"/>
                <a:cs typeface="Arial MT"/>
              </a:rPr>
              <a:t>"a"</a:t>
            </a:r>
            <a:endParaRPr sz="1600">
              <a:latin typeface="Arial MT"/>
              <a:cs typeface="Arial MT"/>
            </a:endParaRPr>
          </a:p>
        </p:txBody>
      </p:sp>
      <p:sp>
        <p:nvSpPr>
          <p:cNvPr id="11" name="object 11"/>
          <p:cNvSpPr/>
          <p:nvPr/>
        </p:nvSpPr>
        <p:spPr>
          <a:xfrm>
            <a:off x="397425" y="4144709"/>
            <a:ext cx="3089275" cy="243840"/>
          </a:xfrm>
          <a:custGeom>
            <a:avLst/>
            <a:gdLst/>
            <a:ahLst/>
            <a:cxnLst/>
            <a:rect l="l" t="t" r="r" b="b"/>
            <a:pathLst>
              <a:path w="3089275" h="243839">
                <a:moveTo>
                  <a:pt x="3089118" y="243840"/>
                </a:moveTo>
                <a:lnTo>
                  <a:pt x="0" y="243840"/>
                </a:lnTo>
                <a:lnTo>
                  <a:pt x="0" y="0"/>
                </a:lnTo>
                <a:lnTo>
                  <a:pt x="3089118" y="0"/>
                </a:lnTo>
                <a:lnTo>
                  <a:pt x="3089118" y="243840"/>
                </a:lnTo>
                <a:close/>
              </a:path>
            </a:pathLst>
          </a:custGeom>
          <a:solidFill>
            <a:srgbClr val="00FF00"/>
          </a:solidFill>
        </p:spPr>
        <p:txBody>
          <a:bodyPr wrap="square" lIns="0" tIns="0" rIns="0" bIns="0" rtlCol="0"/>
          <a:lstStyle/>
          <a:p>
            <a:endParaRPr/>
          </a:p>
        </p:txBody>
      </p:sp>
      <p:sp>
        <p:nvSpPr>
          <p:cNvPr id="12" name="object 12"/>
          <p:cNvSpPr txBox="1"/>
          <p:nvPr/>
        </p:nvSpPr>
        <p:spPr>
          <a:xfrm>
            <a:off x="384725" y="4123881"/>
            <a:ext cx="31115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"ka".</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"ka".</a:t>
            </a:r>
            <a:endParaRPr sz="1600">
              <a:latin typeface="Arial MT"/>
              <a:cs typeface="Arial MT"/>
            </a:endParaRPr>
          </a:p>
        </p:txBody>
      </p:sp>
      <p:sp>
        <p:nvSpPr>
          <p:cNvPr id="13" name="object 13"/>
          <p:cNvSpPr txBox="1"/>
          <p:nvPr/>
        </p:nvSpPr>
        <p:spPr>
          <a:xfrm>
            <a:off x="5967250" y="2000540"/>
            <a:ext cx="87185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FF0000"/>
                </a:solidFill>
                <a:latin typeface="Arial MT"/>
                <a:cs typeface="Arial MT"/>
              </a:rPr>
              <a:t>thought</a:t>
            </a:r>
            <a:endParaRPr sz="2000">
              <a:latin typeface="Arial MT"/>
              <a:cs typeface="Arial MT"/>
            </a:endParaRPr>
          </a:p>
        </p:txBody>
      </p:sp>
      <p:sp>
        <p:nvSpPr>
          <p:cNvPr id="17" name="Google Shape;138;g1501cc781cf_0_0">
            <a:extLst>
              <a:ext uri="{FF2B5EF4-FFF2-40B4-BE49-F238E27FC236}">
                <a16:creationId xmlns:a16="http://schemas.microsoft.com/office/drawing/2014/main" id="{25215AC2-42F7-8324-11A7-65525F9C9B8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err="1"/>
              <a:t>CoT</a:t>
            </a:r>
            <a:r>
              <a:rPr lang="en-US" sz="2800" spc="-65" dirty="0"/>
              <a:t>:</a:t>
            </a:r>
            <a:r>
              <a:rPr lang="en-US" sz="2800" spc="-135" dirty="0"/>
              <a:t> </a:t>
            </a:r>
            <a:r>
              <a:rPr lang="en-US" sz="2800" dirty="0"/>
              <a:t>Adding</a:t>
            </a:r>
            <a:r>
              <a:rPr lang="en-US" sz="2800" spc="5" dirty="0"/>
              <a:t> </a:t>
            </a:r>
            <a:r>
              <a:rPr lang="en-US" sz="2800" dirty="0"/>
              <a:t>“thought”</a:t>
            </a:r>
            <a:r>
              <a:rPr lang="en-US" sz="2800" spc="10" dirty="0"/>
              <a:t> </a:t>
            </a:r>
            <a:r>
              <a:rPr lang="en-US" sz="2800" dirty="0"/>
              <a:t>before</a:t>
            </a:r>
            <a:r>
              <a:rPr lang="en-US" sz="2800" spc="5" dirty="0"/>
              <a:t> </a:t>
            </a:r>
            <a:r>
              <a:rPr lang="en-US" sz="2800" spc="-10" dirty="0"/>
              <a:t>“answer”</a:t>
            </a:r>
            <a:endParaRPr lang="en-US" dirty="0"/>
          </a:p>
        </p:txBody>
      </p:sp>
      <p:sp>
        <p:nvSpPr>
          <p:cNvPr id="2" name="Text Placeholder 1">
            <a:extLst>
              <a:ext uri="{FF2B5EF4-FFF2-40B4-BE49-F238E27FC236}">
                <a16:creationId xmlns:a16="http://schemas.microsoft.com/office/drawing/2014/main" id="{63ABC513-BD66-F139-6C90-C93239D95DD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21877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z="2800" spc="-65" dirty="0" err="1"/>
              <a:t>CoT</a:t>
            </a:r>
            <a:r>
              <a:rPr lang="en-US" sz="2800" spc="-65" dirty="0"/>
              <a:t>:</a:t>
            </a:r>
            <a:r>
              <a:rPr lang="en-US" sz="2800" spc="-135" dirty="0"/>
              <a:t> </a:t>
            </a:r>
            <a:r>
              <a:rPr lang="en-US" sz="2800" dirty="0"/>
              <a:t>Adding</a:t>
            </a:r>
            <a:r>
              <a:rPr lang="en-US" sz="2800" spc="5" dirty="0"/>
              <a:t> </a:t>
            </a:r>
            <a:r>
              <a:rPr lang="en-US" sz="2800" dirty="0"/>
              <a:t>“thought”</a:t>
            </a:r>
            <a:r>
              <a:rPr lang="en-US" sz="2800" spc="10" dirty="0"/>
              <a:t> </a:t>
            </a:r>
            <a:r>
              <a:rPr lang="en-US" sz="2800" dirty="0"/>
              <a:t>before</a:t>
            </a:r>
            <a:r>
              <a:rPr lang="en-US" sz="2800" spc="5" dirty="0"/>
              <a:t> </a:t>
            </a:r>
            <a:r>
              <a:rPr lang="en-US" sz="2800" spc="-10" dirty="0"/>
              <a:t>“answer”</a:t>
            </a:r>
            <a:endParaRPr lang="en-US" dirty="0"/>
          </a:p>
        </p:txBody>
      </p:sp>
      <p:sp>
        <p:nvSpPr>
          <p:cNvPr id="2" name="Text Placeholder 1">
            <a:extLst>
              <a:ext uri="{FF2B5EF4-FFF2-40B4-BE49-F238E27FC236}">
                <a16:creationId xmlns:a16="http://schemas.microsoft.com/office/drawing/2014/main" id="{F74609D3-5745-36FC-B4BA-E5A607F0E921}"/>
              </a:ext>
            </a:extLst>
          </p:cNvPr>
          <p:cNvSpPr>
            <a:spLocks noGrp="1"/>
          </p:cNvSpPr>
          <p:nvPr>
            <p:ph type="body" sz="quarter" idx="16"/>
          </p:nvPr>
        </p:nvSpPr>
        <p:spPr/>
        <p:txBody>
          <a:bodyPr/>
          <a:lstStyle/>
          <a:p>
            <a:endParaRPr lang="en-US" dirty="0"/>
          </a:p>
        </p:txBody>
      </p:sp>
      <p:sp>
        <p:nvSpPr>
          <p:cNvPr id="6" name="TextBox 5">
            <a:extLst>
              <a:ext uri="{FF2B5EF4-FFF2-40B4-BE49-F238E27FC236}">
                <a16:creationId xmlns:a16="http://schemas.microsoft.com/office/drawing/2014/main" id="{52C8F21B-BB44-2258-AE3D-B729502FBC2B}"/>
              </a:ext>
            </a:extLst>
          </p:cNvPr>
          <p:cNvSpPr txBox="1"/>
          <p:nvPr/>
        </p:nvSpPr>
        <p:spPr>
          <a:xfrm>
            <a:off x="4499282" y="3628572"/>
            <a:ext cx="2923118" cy="408623"/>
          </a:xfrm>
          <a:prstGeom prst="wedgeRoundRectCallout">
            <a:avLst>
              <a:gd name="adj1" fmla="val 9520"/>
              <a:gd name="adj2" fmla="val -95343"/>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200" dirty="0"/>
              <a:t>The use of</a:t>
            </a:r>
            <a:r>
              <a:rPr lang="en-US" sz="1200" spc="-114" dirty="0"/>
              <a:t> </a:t>
            </a:r>
            <a:r>
              <a:rPr lang="en-US" sz="1200" dirty="0"/>
              <a:t>natural</a:t>
            </a:r>
            <a:r>
              <a:rPr lang="en-US" sz="1200" spc="-110" dirty="0"/>
              <a:t> </a:t>
            </a:r>
            <a:r>
              <a:rPr lang="en-US" sz="1200" dirty="0"/>
              <a:t>language</a:t>
            </a:r>
            <a:r>
              <a:rPr lang="en-US" sz="1200" spc="-110" dirty="0"/>
              <a:t> </a:t>
            </a:r>
            <a:r>
              <a:rPr lang="en-US" sz="1200" dirty="0"/>
              <a:t>to</a:t>
            </a:r>
            <a:r>
              <a:rPr lang="en-US" sz="1200" spc="-110" dirty="0"/>
              <a:t> </a:t>
            </a:r>
            <a:r>
              <a:rPr lang="en-US" sz="1200" dirty="0"/>
              <a:t>describe</a:t>
            </a:r>
            <a:r>
              <a:rPr lang="en-US" sz="1200" spc="-110" dirty="0"/>
              <a:t> </a:t>
            </a:r>
            <a:r>
              <a:rPr lang="en-US" sz="1200" spc="-10" dirty="0"/>
              <a:t>rationales </a:t>
            </a:r>
            <a:r>
              <a:rPr lang="en-US" sz="1200" dirty="0"/>
              <a:t>is</a:t>
            </a:r>
            <a:r>
              <a:rPr lang="en-US" sz="1200" spc="-65" dirty="0"/>
              <a:t> </a:t>
            </a:r>
            <a:r>
              <a:rPr lang="en-US" sz="1200" dirty="0"/>
              <a:t>critical</a:t>
            </a:r>
            <a:r>
              <a:rPr lang="en-US" sz="1200" spc="-65" dirty="0"/>
              <a:t> </a:t>
            </a:r>
            <a:r>
              <a:rPr lang="en-US" sz="1200" dirty="0"/>
              <a:t>for</a:t>
            </a:r>
            <a:r>
              <a:rPr lang="en-US" sz="1200" spc="-60" dirty="0"/>
              <a:t> </a:t>
            </a:r>
            <a:r>
              <a:rPr lang="en-US" sz="1200" dirty="0"/>
              <a:t>the</a:t>
            </a:r>
            <a:r>
              <a:rPr lang="en-US" sz="1200" spc="-65" dirty="0"/>
              <a:t> </a:t>
            </a:r>
            <a:r>
              <a:rPr lang="en-US" sz="1200" dirty="0"/>
              <a:t>success</a:t>
            </a:r>
            <a:r>
              <a:rPr lang="en-US" sz="1200" spc="-60" dirty="0"/>
              <a:t> </a:t>
            </a:r>
            <a:r>
              <a:rPr lang="en-US" sz="1200" dirty="0"/>
              <a:t>of</a:t>
            </a:r>
            <a:r>
              <a:rPr lang="en-US" sz="1200" spc="-65" dirty="0"/>
              <a:t> </a:t>
            </a:r>
            <a:r>
              <a:rPr lang="en-US" sz="1200" spc="-25" dirty="0" err="1"/>
              <a:t>CoT</a:t>
            </a:r>
            <a:r>
              <a:rPr lang="en-US" sz="1200" spc="-25" dirty="0"/>
              <a:t>.</a:t>
            </a:r>
            <a:endParaRPr lang="en-US" sz="12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17520</TotalTime>
  <Words>5403</Words>
  <Application>Microsoft Macintosh PowerPoint</Application>
  <PresentationFormat>On-screen Show (16:9)</PresentationFormat>
  <Paragraphs>854</Paragraphs>
  <Slides>112</Slides>
  <Notes>13</Notes>
  <HiddenSlides>2</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112</vt:i4>
      </vt:variant>
    </vt:vector>
  </HeadingPairs>
  <TitlesOfParts>
    <vt:vector size="133" baseType="lpstr">
      <vt:lpstr>Trebuchet MS</vt:lpstr>
      <vt:lpstr>Google Sans</vt:lpstr>
      <vt:lpstr>Times New Roman</vt:lpstr>
      <vt:lpstr>Courier New</vt:lpstr>
      <vt:lpstr>Arial</vt:lpstr>
      <vt:lpstr>Tahoma</vt:lpstr>
      <vt:lpstr>Source Sans Pro</vt:lpstr>
      <vt:lpstr>Avenir</vt:lpstr>
      <vt:lpstr>Arial MT</vt:lpstr>
      <vt:lpstr>Source Serif Pro</vt:lpstr>
      <vt:lpstr>Roboto</vt:lpstr>
      <vt:lpstr>Cambria Math</vt:lpstr>
      <vt:lpstr>Consolas</vt:lpstr>
      <vt:lpstr>Corbel</vt:lpstr>
      <vt:lpstr>Calibri</vt:lpstr>
      <vt:lpstr>Wingdings</vt:lpstr>
      <vt:lpstr>Simple Light</vt:lpstr>
      <vt:lpstr>EP Presentation Theme - Simple</vt:lpstr>
      <vt:lpstr>1_EP Presentation Theme - Fancy</vt:lpstr>
      <vt:lpstr>2_EP Presentation Theme - Special</vt:lpstr>
      <vt:lpstr>1_EP Presentation Theme - Simple</vt:lpstr>
      <vt:lpstr>Adapting Language Models</vt:lpstr>
      <vt:lpstr>Language Models are not trained to do what you want</vt:lpstr>
      <vt:lpstr>Adapting Language Models: Chapter Plan </vt:lpstr>
      <vt:lpstr>Adapting Language Models: Chapter Plan </vt:lpstr>
      <vt:lpstr>PowerPoint Presentation</vt:lpstr>
      <vt:lpstr>PowerPoint Presentation</vt:lpstr>
      <vt:lpstr>Fine-Tuning for Tasks </vt:lpstr>
      <vt:lpstr>Fine-Tuning for Tasks </vt:lpstr>
      <vt:lpstr>Fine-tuning Pre-trained Models</vt:lpstr>
      <vt:lpstr>Parameter-efficient Fine-tuning</vt:lpstr>
      <vt:lpstr>Parameter-efficient Fine-tuning</vt:lpstr>
      <vt:lpstr>Parameter-efficient Fine-tuning: Adding Models</vt:lpstr>
      <vt:lpstr>Soft Prompts</vt:lpstr>
      <vt:lpstr>Soft Prompts</vt:lpstr>
      <vt:lpstr>Soft Prompts</vt:lpstr>
      <vt:lpstr>Soft Prompts</vt:lpstr>
      <vt:lpstr>Prompt Tuning: Effect of Prompt Length </vt:lpstr>
      <vt:lpstr>Prompt Tuning: Effect of Prompt Length </vt:lpstr>
      <vt:lpstr>PowerPoint Presentation</vt:lpstr>
      <vt:lpstr>[Continuous] Prompt Waywardness</vt:lpstr>
      <vt:lpstr>[Continuous] Prompt Waywardness</vt:lpstr>
      <vt:lpstr>PowerPoint Presentation</vt:lpstr>
      <vt:lpstr>Parameter-efficient Fine-tuning: Adding Models</vt:lpstr>
      <vt:lpstr>Adapters</vt:lpstr>
      <vt:lpstr>Question  </vt:lpstr>
      <vt:lpstr>Selective methods</vt:lpstr>
      <vt:lpstr>BitFit</vt:lpstr>
      <vt:lpstr>BitFit</vt:lpstr>
      <vt:lpstr>Reparametrization based methods</vt:lpstr>
      <vt:lpstr>LoRA</vt:lpstr>
      <vt:lpstr>Performance/compactness comparison</vt:lpstr>
      <vt:lpstr>Summary</vt:lpstr>
      <vt:lpstr>Logistics Update </vt:lpstr>
      <vt:lpstr>PowerPoint Presentation</vt:lpstr>
      <vt:lpstr>Limitations of Pre-training, then Fine-tuning </vt:lpstr>
      <vt:lpstr>PowerPoint Presentation</vt:lpstr>
      <vt:lpstr>Limitations of Pre-training, then Fine-tuning </vt:lpstr>
      <vt:lpstr>In-Context Learning</vt:lpstr>
      <vt:lpstr>In-Context Learning</vt:lpstr>
      <vt:lpstr>In-Context Learning</vt:lpstr>
      <vt:lpstr>GPT-3: Language Models are Few-Shot Learners</vt:lpstr>
      <vt:lpstr>In-context learning results</vt:lpstr>
      <vt:lpstr>In-Context Prompting: Implementation</vt:lpstr>
      <vt:lpstr>In-Context learning Results</vt:lpstr>
      <vt:lpstr>In-Context learning Results</vt:lpstr>
      <vt:lpstr>Why Do We Care About In-Context Learning?</vt:lpstr>
      <vt:lpstr>In-Context Learning: Practically Useful</vt:lpstr>
      <vt:lpstr>In-Context Learning: Intellectually Intriguing</vt:lpstr>
      <vt:lpstr>The Broader Context: Supervised Learning</vt:lpstr>
      <vt:lpstr>The Broader Context: [Modern] Few-shot Learning</vt:lpstr>
      <vt:lpstr>ICL as a General-Purpose Few-Show Learning Mechanism</vt:lpstr>
      <vt:lpstr>Summary</vt:lpstr>
      <vt:lpstr>PowerPoint Presentation</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Recency Bias</vt:lpstr>
      <vt:lpstr>Recency Bias</vt:lpstr>
      <vt:lpstr>Surface Form Competition</vt:lpstr>
      <vt:lpstr>Common Token Bias</vt:lpstr>
      <vt:lpstr>Common Token Bias</vt:lpstr>
      <vt:lpstr>Common Token Bias</vt:lpstr>
      <vt:lpstr>Impact of Pretraining Term Frequencies</vt:lpstr>
      <vt:lpstr>Impact of Pretraining Term Frequencies</vt:lpstr>
      <vt:lpstr>Impact of Pretraining Term Frequencies</vt:lpstr>
      <vt:lpstr>Impact of Input-Output Mapping</vt:lpstr>
      <vt:lpstr>Impact of Input-Output Mapping</vt:lpstr>
      <vt:lpstr>Summary Thus Far </vt:lpstr>
      <vt:lpstr>PowerPoint Presentation</vt:lpstr>
      <vt:lpstr>Why Does ICL Emerge? </vt:lpstr>
      <vt:lpstr>ICL Emerges Due to Parallel Structures in Pre-training</vt:lpstr>
      <vt:lpstr>In-context Learning as Bayesian Inference </vt:lpstr>
      <vt:lpstr>In-context Learning as Gradient Descent? </vt:lpstr>
      <vt:lpstr>Summary</vt:lpstr>
      <vt:lpstr>PowerPoint Presentation</vt:lpstr>
      <vt:lpstr>Some Problems Involve Reasoning </vt:lpstr>
      <vt:lpstr>Fine-tuning on Reasoning Problems</vt:lpstr>
      <vt:lpstr>Vanilla ICL on Reasoning Problems</vt:lpstr>
      <vt:lpstr>PowerPoint Presentation</vt:lpstr>
      <vt:lpstr>PowerPoint Presentation</vt:lpstr>
      <vt:lpstr>PowerPoint Presentation</vt:lpstr>
      <vt:lpstr>Reasoning Problems via Multi-Step Prompting </vt:lpstr>
      <vt:lpstr>CoT: Adding “thought” before “answer”</vt:lpstr>
      <vt:lpstr>CoT: Adding “thought” before “answer”</vt:lpstr>
      <vt:lpstr>CoT: Adding “thought” before “answer”</vt:lpstr>
      <vt:lpstr>CoT: Adding “thought” before “answer”</vt:lpstr>
      <vt:lpstr>CoT Prompting: Empirical Results </vt:lpstr>
      <vt:lpstr>Apply CoT to Any Task</vt:lpstr>
      <vt:lpstr>Zero-Shot CoT</vt:lpstr>
      <vt:lpstr>Zero-Shot CoT</vt:lpstr>
      <vt:lpstr>Multi-Step Prompting: Empirical Results </vt:lpstr>
      <vt:lpstr>Multi-Step Prompting: Steps Don’t Have to Be Correct! </vt:lpstr>
      <vt:lpstr>PowerPoint Presentation</vt:lpstr>
      <vt:lpstr>Self-Consistency Leads to Improved Results</vt:lpstr>
      <vt:lpstr>Multi-Step Prompting: Parting Comments </vt:lpstr>
      <vt:lpstr>Summary </vt:lpstr>
      <vt:lpstr>Prompt Engineering</vt:lpstr>
      <vt:lpstr>The Phases of Our Understanding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28</cp:revision>
  <cp:lastPrinted>2024-02-27T00:56:53Z</cp:lastPrinted>
  <dcterms:modified xsi:type="dcterms:W3CDTF">2024-03-05T15:37:16Z</dcterms:modified>
</cp:coreProperties>
</file>